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3"/>
  </p:notesMasterIdLst>
  <p:sldIdLst>
    <p:sldId id="261" r:id="rId3"/>
    <p:sldId id="260" r:id="rId4"/>
    <p:sldId id="373" r:id="rId5"/>
    <p:sldId id="374" r:id="rId6"/>
    <p:sldId id="375" r:id="rId7"/>
    <p:sldId id="372" r:id="rId8"/>
    <p:sldId id="273" r:id="rId9"/>
    <p:sldId id="352" r:id="rId10"/>
    <p:sldId id="376" r:id="rId11"/>
    <p:sldId id="281" r:id="rId12"/>
    <p:sldId id="272" r:id="rId13"/>
    <p:sldId id="362" r:id="rId14"/>
    <p:sldId id="363" r:id="rId15"/>
    <p:sldId id="365" r:id="rId16"/>
    <p:sldId id="366" r:id="rId17"/>
    <p:sldId id="367" r:id="rId18"/>
    <p:sldId id="369" r:id="rId19"/>
    <p:sldId id="370" r:id="rId20"/>
    <p:sldId id="371" r:id="rId21"/>
    <p:sldId id="28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7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FFF"/>
    <a:srgbClr val="009ED6"/>
    <a:srgbClr val="00003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1584" y="-60"/>
      </p:cViewPr>
      <p:guideLst>
        <p:guide orient="horz" pos="2297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7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 l="12115" r="12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0629" y="6717169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l="12144" t="50320" r="12144"/>
          <a:stretch>
            <a:fillRect/>
          </a:stretch>
        </p:blipFill>
        <p:spPr>
          <a:xfrm>
            <a:off x="-6192" y="-8255"/>
            <a:ext cx="914400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65" y="1376680"/>
            <a:ext cx="7588250" cy="2493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4725" y="1506220"/>
            <a:ext cx="73501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申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报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专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利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</a:p>
          <a:p>
            <a:pPr algn="l"/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小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白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如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何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入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门</a:t>
            </a:r>
            <a:r>
              <a:rPr lang="en-US" altLang="zh-CN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 bwMode="auto">
          <a:xfrm>
            <a:off x="13970" y="4277360"/>
            <a:ext cx="9137015" cy="11988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应小波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副总经理</a:t>
            </a:r>
          </a:p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上海科盛知识产权代理有限公司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12144" r="12144" b="5032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7" y="1890067"/>
            <a:ext cx="7467599" cy="271685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110661" y="1900645"/>
            <a:ext cx="7467599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9600" b="1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l"/>
            <a:r>
              <a:rPr lang="zh-CN" altLang="en-US" sz="8000" dirty="0">
                <a:solidFill>
                  <a:srgbClr val="FFFF00"/>
                </a:solidFill>
                <a:latin typeface="+mn-ea"/>
                <a:ea typeface="+mn-ea"/>
                <a:sym typeface="+mn-lt"/>
              </a:rPr>
              <a:t>软件</a:t>
            </a:r>
            <a:endParaRPr lang="en-US" altLang="zh-CN" sz="8000" dirty="0">
              <a:solidFill>
                <a:srgbClr val="FFFF00"/>
              </a:solidFill>
              <a:latin typeface="+mn-ea"/>
              <a:ea typeface="+mn-ea"/>
              <a:sym typeface="+mn-lt"/>
            </a:endParaRPr>
          </a:p>
          <a:p>
            <a:pPr algn="l"/>
            <a:r>
              <a:rPr lang="zh-CN" altLang="en-US" sz="8000" dirty="0">
                <a:solidFill>
                  <a:srgbClr val="FFFF00"/>
                </a:solidFill>
                <a:latin typeface="+mn-ea"/>
                <a:ea typeface="+mn-ea"/>
                <a:sym typeface="+mn-lt"/>
              </a:rPr>
              <a:t>可以申请专利吗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183938" y="1525300"/>
            <a:ext cx="963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4800" b="1" dirty="0">
              <a:solidFill>
                <a:srgbClr val="FFFF00"/>
              </a:solidFill>
              <a:effectLst>
                <a:outerShdw blurRad="139700" dist="38100" dir="5400000" algn="t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2877014" y="346711"/>
            <a:ext cx="374680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软件专利分类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79141" y="1762761"/>
            <a:ext cx="8541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对内部对象的控制或处理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内部资源的管理、数据传输的改进等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对外部对象的控制和处理</a:t>
            </a:r>
            <a:endParaRPr lang="en-US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对外部运行过程或外部运行装置进行处理，对外部数据进行处理或交换等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2774424" y="266632"/>
            <a:ext cx="381371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软件专利案例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/>
          <a:stretch>
            <a:fillRect/>
          </a:stretch>
        </p:blipFill>
        <p:spPr bwMode="auto">
          <a:xfrm>
            <a:off x="232737" y="1086778"/>
            <a:ext cx="8780132" cy="576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3108960" y="302517"/>
            <a:ext cx="28190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支付平台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276350" y="5215422"/>
            <a:ext cx="6436784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endParaRPr lang="en-US" altLang="zh-CN" sz="29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9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2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存在创新点？（支付效率？</a:t>
            </a:r>
            <a:r>
              <a:rPr lang="zh-CN" altLang="en-US" sz="29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9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252025" y="1181962"/>
            <a:ext cx="6732249" cy="38433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3223662" y="513911"/>
            <a:ext cx="2678906" cy="634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接入平台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97271" y="5024529"/>
            <a:ext cx="7596718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endParaRPr lang="en-US" altLang="zh-CN" sz="29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是否存在创新点？（安全性？操作便利？</a:t>
            </a:r>
            <a:r>
              <a:rPr lang="zh-CN" altLang="en-US" sz="29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9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5" descr="new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65" y="1351999"/>
            <a:ext cx="7424745" cy="35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3262313" y="513911"/>
            <a:ext cx="2678906" cy="634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开票平台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92025" y="5106015"/>
            <a:ext cx="7520518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endParaRPr lang="en-US" altLang="zh-CN" sz="29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>
              <a:lnSpc>
                <a:spcPct val="80000"/>
              </a:lnSpc>
            </a:pPr>
            <a:endParaRPr lang="en-US" altLang="zh-CN" sz="29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9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2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存在创新点？（时效性？开票速度？</a:t>
            </a:r>
            <a:r>
              <a:rPr lang="zh-CN" altLang="en-US" sz="29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9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97" y="1442302"/>
            <a:ext cx="6750457" cy="37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2662910" y="513911"/>
            <a:ext cx="3862783" cy="634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发票管理平台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53282" y="4972459"/>
            <a:ext cx="7190318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endParaRPr lang="en-US" altLang="zh-CN" sz="29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>
              <a:lnSpc>
                <a:spcPct val="80000"/>
              </a:lnSpc>
            </a:pPr>
            <a:endParaRPr lang="en-US" altLang="zh-CN" sz="29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9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2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存在创新点？（核销速度？</a:t>
            </a:r>
            <a:r>
              <a:rPr lang="zh-CN" altLang="en-US" sz="29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9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6" y="1315486"/>
            <a:ext cx="7721103" cy="38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932242" y="2351546"/>
            <a:ext cx="7136222" cy="222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软件专利：保护逻辑（技术方案）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软件著作权：保护代码（反盗版）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1592395" y="692331"/>
            <a:ext cx="6208998" cy="634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软件专利与软件著作权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12144" r="12144" b="5032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1762760"/>
            <a:ext cx="7658947" cy="271685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723495" y="2336359"/>
            <a:ext cx="569700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9600" b="1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科盛介绍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3262313" y="346711"/>
            <a:ext cx="267890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公司简介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719667" y="1491827"/>
            <a:ext cx="805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公司概况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我司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上海市知识产权服务行业协会会长单位、全国知识产权服务品牌机构、中华全国专利代理师协会常务理事单位，在专利代理行业中处于领先地位，连续多年发明专利授权量排名上海前三。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业务范围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包括代理国内外专利申请、专利诉讼、专利分析评议、专利战略、专利运营、专利导航、专利检索、商标注册、计算机软件著作权登记、知识产权咨询等知识产权事务。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12144" r="12144" b="50320"/>
          <a:stretch>
            <a:fillRect/>
          </a:stretch>
        </p:blipFill>
        <p:spPr>
          <a:xfrm>
            <a:off x="-35685" y="57986"/>
            <a:ext cx="9144001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9" y="1890067"/>
            <a:ext cx="6460067" cy="271685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76397" y="2649056"/>
            <a:ext cx="639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 是 专利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323715" y="1525270"/>
            <a:ext cx="1148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48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12144" t="50320" r="1214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376381"/>
            <a:ext cx="5791200" cy="27168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37296" y="1985562"/>
            <a:ext cx="55364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9600" b="1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pPr algn="ctr"/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谢 谢 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3262313" y="346711"/>
            <a:ext cx="2678906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专利概述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212090" y="1400175"/>
            <a:ext cx="881443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专利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是专利权的简称，它是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按专利法授予申请人在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一定时间内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对其发明创造成果所享有的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独占、使用和处分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的权利。（专有利益）</a:t>
            </a: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专利权的特性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3+1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）：地域性、时间性、排他性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公开性</a:t>
            </a: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专利制度的实质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：保护创新，激励竞争，促进技术进步</a:t>
            </a: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创新专利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改进后创新专利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再改进后创新专利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3262313" y="346711"/>
            <a:ext cx="2678906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专利类型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298853" y="1370754"/>
            <a:ext cx="8546293" cy="4828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是指对产品、方法或者其改进所提出的新的技术方案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实用新型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：是指对产品的形状、构造或者其结合所提出的适于实用的新的技术方案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外观设计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：是指对产品的形状、图案或者其结合以及色彩与形状、图案的结合所作出的富有美感并适于工业应用的新设计。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3262313" y="346710"/>
            <a:ext cx="2678906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专利类型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5904" y="1621293"/>
          <a:ext cx="8452626" cy="4715372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574553"/>
                <a:gridCol w="3273998"/>
                <a:gridCol w="3604075"/>
              </a:tblGrid>
              <a:tr h="682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发明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实用新型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</a:tr>
              <a:tr h="666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保护的客体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产品、方法或其改进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产品的形状、构造或者其结合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</a:tr>
              <a:tr h="108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审查制度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早期公布、请求实质审查制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授权比较困难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不进行实质审查</a:t>
                      </a:r>
                      <a:endParaRPr kumimoji="0" lang="zh-CN" altLang="en-US" sz="20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授权比较容易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</a:tr>
              <a:tr h="55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审批流程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较长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较短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</a:tr>
              <a:tr h="55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费用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较高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较低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</a:tr>
              <a:tr h="619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权利稳定性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较高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较低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</a:tr>
              <a:tr h="55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保护期限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年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年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12144" r="12144" b="50320"/>
          <a:stretch>
            <a:fillRect/>
          </a:stretch>
        </p:blipFill>
        <p:spPr>
          <a:xfrm>
            <a:off x="7143" y="8255"/>
            <a:ext cx="9144001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34" y="1890067"/>
            <a:ext cx="7424792" cy="271685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413457" y="2648331"/>
            <a:ext cx="671454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如何申请专利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41924" y="1526600"/>
            <a:ext cx="101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FF00"/>
                </a:soli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800" b="1" dirty="0">
              <a:solidFill>
                <a:srgbClr val="FFFF00"/>
              </a:solidFill>
              <a:effectLst>
                <a:outerShdw blurRad="139700" dist="38100" dir="5400000" algn="t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919888" y="1785258"/>
            <a:ext cx="1044305" cy="1127822"/>
            <a:chOff x="2056657" y="2326835"/>
            <a:chExt cx="1661886" cy="1661886"/>
          </a:xfrm>
        </p:grpSpPr>
        <p:sp>
          <p:nvSpPr>
            <p:cNvPr id="3" name="弧形 2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弧形 3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Oval 8"/>
            <p:cNvSpPr/>
            <p:nvPr/>
          </p:nvSpPr>
          <p:spPr>
            <a:xfrm>
              <a:off x="2593672" y="2875222"/>
              <a:ext cx="587856" cy="565110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3241433" y="4701160"/>
            <a:ext cx="1110434" cy="1127822"/>
            <a:chOff x="2056657" y="2326835"/>
            <a:chExt cx="1661886" cy="1661886"/>
          </a:xfrm>
        </p:grpSpPr>
        <p:sp>
          <p:nvSpPr>
            <p:cNvPr id="7" name="弧形 6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13"/>
            <p:cNvSpPr/>
            <p:nvPr/>
          </p:nvSpPr>
          <p:spPr>
            <a:xfrm>
              <a:off x="2593672" y="2886783"/>
              <a:ext cx="587856" cy="541988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4000">
                    <a:schemeClr val="bg1"/>
                  </a:gs>
                  <a:gs pos="89000">
                    <a:srgbClr val="47CFFF"/>
                  </a:gs>
                </a:gsLst>
                <a:lin ang="2700000" scaled="1"/>
                <a:tileRect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5279821" y="1909083"/>
            <a:ext cx="1074070" cy="1127822"/>
            <a:chOff x="2056657" y="2326835"/>
            <a:chExt cx="1661886" cy="1661886"/>
          </a:xfrm>
        </p:grpSpPr>
        <p:sp>
          <p:nvSpPr>
            <p:cNvPr id="11" name="弧形 10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2598171" y="2863850"/>
              <a:ext cx="578857" cy="587856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5351258" y="4120135"/>
            <a:ext cx="1074072" cy="1127822"/>
            <a:chOff x="2056657" y="2326835"/>
            <a:chExt cx="1661886" cy="1661886"/>
          </a:xfrm>
        </p:grpSpPr>
        <p:sp>
          <p:nvSpPr>
            <p:cNvPr id="15" name="弧形 14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2593672" y="2864293"/>
              <a:ext cx="587856" cy="586969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009ED6"/>
                </a:gs>
                <a:gs pos="81000">
                  <a:schemeClr val="bg1"/>
                </a:gs>
              </a:gsLst>
              <a:lin ang="2700000" scaled="1"/>
              <a:tileRect/>
            </a:gradFill>
            <a:ln w="31750">
              <a:noFill/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76200" y="1786290"/>
            <a:ext cx="2996088" cy="1122839"/>
            <a:chOff x="1472602" y="1992455"/>
            <a:chExt cx="3418840" cy="1122839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2383827" y="1992455"/>
              <a:ext cx="250761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国家知识产权局</a:t>
              </a: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1472602" y="2376630"/>
              <a:ext cx="3418840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400" dirty="0">
                  <a:latin typeface="+mn-lt"/>
                  <a:cs typeface="+mn-ea"/>
                  <a:sym typeface="+mn-lt"/>
                </a:rPr>
                <a:t>http://psssystem.cnipa.gov.cn/sipopublicsearch/portal/uiIndex.shtml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7720" y="4702191"/>
            <a:ext cx="2339576" cy="911347"/>
            <a:chOff x="2530512" y="1992455"/>
            <a:chExt cx="2361245" cy="911347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3541746" y="1992455"/>
              <a:ext cx="1350011" cy="39878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佰腾网</a:t>
              </a: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2530512" y="2380582"/>
              <a:ext cx="2361245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400" dirty="0">
                  <a:latin typeface="+mn-lt"/>
                  <a:cs typeface="+mn-ea"/>
                  <a:sym typeface="+mn-lt"/>
                </a:rPr>
                <a:t>https://www.baiten.cn/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3891" y="1910114"/>
            <a:ext cx="2603841" cy="911205"/>
            <a:chOff x="2198450" y="1992455"/>
            <a:chExt cx="2772410" cy="911205"/>
          </a:xfrm>
        </p:grpSpPr>
        <p:sp>
          <p:nvSpPr>
            <p:cNvPr id="25" name="文本框 24"/>
            <p:cNvSpPr txBox="1"/>
            <p:nvPr/>
          </p:nvSpPr>
          <p:spPr bwMode="auto">
            <a:xfrm>
              <a:off x="2198450" y="1992455"/>
              <a:ext cx="1350011" cy="39878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智慧牙</a:t>
              </a: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2198450" y="2380440"/>
              <a:ext cx="277241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dirty="0">
                  <a:latin typeface="+mn-lt"/>
                  <a:cs typeface="+mn-ea"/>
                  <a:sym typeface="+mn-lt"/>
                </a:rPr>
                <a:t>http://analytics.patsnap.cn/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25330" y="4121166"/>
            <a:ext cx="2718670" cy="911205"/>
            <a:chOff x="2198450" y="1992455"/>
            <a:chExt cx="3055620" cy="911205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2198450" y="1992455"/>
              <a:ext cx="135001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incopat</a:t>
              </a:r>
            </a:p>
          </p:txBody>
        </p:sp>
        <p:sp>
          <p:nvSpPr>
            <p:cNvPr id="29" name="文本框 28"/>
            <p:cNvSpPr txBox="1"/>
            <p:nvPr/>
          </p:nvSpPr>
          <p:spPr bwMode="auto">
            <a:xfrm>
              <a:off x="2198450" y="2380440"/>
              <a:ext cx="305562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dirty="0">
                  <a:latin typeface="+mn-lt"/>
                  <a:cs typeface="+mn-ea"/>
                  <a:sym typeface="+mn-lt"/>
                </a:rPr>
                <a:t>http://www.incopat.com/login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3864428" y="2692243"/>
            <a:ext cx="1415144" cy="188685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31750">
            <a:gradFill>
              <a:gsLst>
                <a:gs pos="0">
                  <a:schemeClr val="bg1"/>
                </a:gs>
                <a:gs pos="91000">
                  <a:srgbClr val="47CFFF"/>
                </a:gs>
              </a:gsLst>
              <a:lin ang="5400000" scaled="1"/>
            </a:gradFill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 bwMode="auto">
          <a:xfrm>
            <a:off x="2748970" y="273350"/>
            <a:ext cx="367636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申请前的检索</a:t>
            </a:r>
          </a:p>
        </p:txBody>
      </p:sp>
      <p:sp>
        <p:nvSpPr>
          <p:cNvPr id="35" name="椭圆 5"/>
          <p:cNvSpPr/>
          <p:nvPr/>
        </p:nvSpPr>
        <p:spPr>
          <a:xfrm>
            <a:off x="3007995" y="3655061"/>
            <a:ext cx="323850" cy="442595"/>
          </a:xfrm>
          <a:custGeom>
            <a:avLst/>
            <a:gdLst>
              <a:gd name="connsiteX0" fmla="*/ 289142 w 593263"/>
              <a:gd name="connsiteY0" fmla="*/ 515850 h 608344"/>
              <a:gd name="connsiteX1" fmla="*/ 227765 w 593263"/>
              <a:gd name="connsiteY1" fmla="*/ 563478 h 608344"/>
              <a:gd name="connsiteX2" fmla="*/ 365576 w 593263"/>
              <a:gd name="connsiteY2" fmla="*/ 563478 h 608344"/>
              <a:gd name="connsiteX3" fmla="*/ 304122 w 593263"/>
              <a:gd name="connsiteY3" fmla="*/ 515850 h 608344"/>
              <a:gd name="connsiteX4" fmla="*/ 289175 w 593263"/>
              <a:gd name="connsiteY4" fmla="*/ 515431 h 608344"/>
              <a:gd name="connsiteX5" fmla="*/ 304155 w 593263"/>
              <a:gd name="connsiteY5" fmla="*/ 515431 h 608344"/>
              <a:gd name="connsiteX6" fmla="*/ 366070 w 593263"/>
              <a:gd name="connsiteY6" fmla="*/ 564057 h 608344"/>
              <a:gd name="connsiteX7" fmla="*/ 227259 w 593263"/>
              <a:gd name="connsiteY7" fmla="*/ 564057 h 608344"/>
              <a:gd name="connsiteX8" fmla="*/ 289175 w 593263"/>
              <a:gd name="connsiteY8" fmla="*/ 515431 h 608344"/>
              <a:gd name="connsiteX9" fmla="*/ 289142 w 593263"/>
              <a:gd name="connsiteY9" fmla="*/ 514853 h 608344"/>
              <a:gd name="connsiteX10" fmla="*/ 226767 w 593263"/>
              <a:gd name="connsiteY10" fmla="*/ 564014 h 608344"/>
              <a:gd name="connsiteX11" fmla="*/ 226767 w 593263"/>
              <a:gd name="connsiteY11" fmla="*/ 564475 h 608344"/>
              <a:gd name="connsiteX12" fmla="*/ 366574 w 593263"/>
              <a:gd name="connsiteY12" fmla="*/ 564475 h 608344"/>
              <a:gd name="connsiteX13" fmla="*/ 366574 w 593263"/>
              <a:gd name="connsiteY13" fmla="*/ 564014 h 608344"/>
              <a:gd name="connsiteX14" fmla="*/ 304122 w 593263"/>
              <a:gd name="connsiteY14" fmla="*/ 514853 h 608344"/>
              <a:gd name="connsiteX15" fmla="*/ 530681 w 593263"/>
              <a:gd name="connsiteY15" fmla="*/ 143537 h 608344"/>
              <a:gd name="connsiteX16" fmla="*/ 530416 w 593263"/>
              <a:gd name="connsiteY16" fmla="*/ 144771 h 608344"/>
              <a:gd name="connsiteX17" fmla="*/ 530089 w 593263"/>
              <a:gd name="connsiteY17" fmla="*/ 145272 h 608344"/>
              <a:gd name="connsiteX18" fmla="*/ 62599 w 593263"/>
              <a:gd name="connsiteY18" fmla="*/ 143295 h 608344"/>
              <a:gd name="connsiteX19" fmla="*/ 63310 w 593263"/>
              <a:gd name="connsiteY19" fmla="*/ 145377 h 608344"/>
              <a:gd name="connsiteX20" fmla="*/ 62916 w 593263"/>
              <a:gd name="connsiteY20" fmla="*/ 144771 h 608344"/>
              <a:gd name="connsiteX21" fmla="*/ 151870 w 593263"/>
              <a:gd name="connsiteY21" fmla="*/ 44867 h 608344"/>
              <a:gd name="connsiteX22" fmla="*/ 151870 w 593263"/>
              <a:gd name="connsiteY22" fmla="*/ 247725 h 608344"/>
              <a:gd name="connsiteX23" fmla="*/ 151870 w 593263"/>
              <a:gd name="connsiteY23" fmla="*/ 248568 h 608344"/>
              <a:gd name="connsiteX24" fmla="*/ 163623 w 593263"/>
              <a:gd name="connsiteY24" fmla="*/ 303712 h 608344"/>
              <a:gd name="connsiteX25" fmla="*/ 290756 w 593263"/>
              <a:gd name="connsiteY25" fmla="*/ 386466 h 608344"/>
              <a:gd name="connsiteX26" fmla="*/ 302509 w 593263"/>
              <a:gd name="connsiteY26" fmla="*/ 386466 h 608344"/>
              <a:gd name="connsiteX27" fmla="*/ 429718 w 593263"/>
              <a:gd name="connsiteY27" fmla="*/ 303712 h 608344"/>
              <a:gd name="connsiteX28" fmla="*/ 441471 w 593263"/>
              <a:gd name="connsiteY28" fmla="*/ 248568 h 608344"/>
              <a:gd name="connsiteX29" fmla="*/ 441471 w 593263"/>
              <a:gd name="connsiteY29" fmla="*/ 247725 h 608344"/>
              <a:gd name="connsiteX30" fmla="*/ 441471 w 593263"/>
              <a:gd name="connsiteY30" fmla="*/ 44867 h 608344"/>
              <a:gd name="connsiteX31" fmla="*/ 485907 w 593263"/>
              <a:gd name="connsiteY31" fmla="*/ 44359 h 608344"/>
              <a:gd name="connsiteX32" fmla="*/ 533074 w 593263"/>
              <a:gd name="connsiteY32" fmla="*/ 44359 h 608344"/>
              <a:gd name="connsiteX33" fmla="*/ 548899 w 593263"/>
              <a:gd name="connsiteY33" fmla="*/ 60926 h 608344"/>
              <a:gd name="connsiteX34" fmla="*/ 547924 w 593263"/>
              <a:gd name="connsiteY34" fmla="*/ 67809 h 608344"/>
              <a:gd name="connsiteX35" fmla="*/ 533150 w 593263"/>
              <a:gd name="connsiteY35" fmla="*/ 136289 h 608344"/>
              <a:gd name="connsiteX36" fmla="*/ 530681 w 593263"/>
              <a:gd name="connsiteY36" fmla="*/ 143537 h 608344"/>
              <a:gd name="connsiteX37" fmla="*/ 548401 w 593263"/>
              <a:gd name="connsiteY37" fmla="*/ 60896 h 608344"/>
              <a:gd name="connsiteX38" fmla="*/ 544176 w 593263"/>
              <a:gd name="connsiteY38" fmla="*/ 49622 h 608344"/>
              <a:gd name="connsiteX39" fmla="*/ 533037 w 593263"/>
              <a:gd name="connsiteY39" fmla="*/ 44867 h 608344"/>
              <a:gd name="connsiteX40" fmla="*/ 486332 w 593263"/>
              <a:gd name="connsiteY40" fmla="*/ 44867 h 608344"/>
              <a:gd name="connsiteX41" fmla="*/ 486332 w 593263"/>
              <a:gd name="connsiteY41" fmla="*/ 212368 h 608344"/>
              <a:gd name="connsiteX42" fmla="*/ 530089 w 593263"/>
              <a:gd name="connsiteY42" fmla="*/ 145272 h 608344"/>
              <a:gd name="connsiteX43" fmla="*/ 528649 w 593263"/>
              <a:gd name="connsiteY43" fmla="*/ 149497 h 608344"/>
              <a:gd name="connsiteX44" fmla="*/ 502008 w 593263"/>
              <a:gd name="connsiteY44" fmla="*/ 190019 h 608344"/>
              <a:gd name="connsiteX45" fmla="*/ 485907 w 593263"/>
              <a:gd name="connsiteY45" fmla="*/ 213629 h 608344"/>
              <a:gd name="connsiteX46" fmla="*/ 151362 w 593263"/>
              <a:gd name="connsiteY46" fmla="*/ 44359 h 608344"/>
              <a:gd name="connsiteX47" fmla="*/ 220576 w 593263"/>
              <a:gd name="connsiteY47" fmla="*/ 44359 h 608344"/>
              <a:gd name="connsiteX48" fmla="*/ 264900 w 593263"/>
              <a:gd name="connsiteY48" fmla="*/ 44359 h 608344"/>
              <a:gd name="connsiteX49" fmla="*/ 328429 w 593263"/>
              <a:gd name="connsiteY49" fmla="*/ 44359 h 608344"/>
              <a:gd name="connsiteX50" fmla="*/ 372830 w 593263"/>
              <a:gd name="connsiteY50" fmla="*/ 44359 h 608344"/>
              <a:gd name="connsiteX51" fmla="*/ 442044 w 593263"/>
              <a:gd name="connsiteY51" fmla="*/ 44359 h 608344"/>
              <a:gd name="connsiteX52" fmla="*/ 442044 w 593263"/>
              <a:gd name="connsiteY52" fmla="*/ 247759 h 608344"/>
              <a:gd name="connsiteX53" fmla="*/ 441967 w 593263"/>
              <a:gd name="connsiteY53" fmla="*/ 248603 h 608344"/>
              <a:gd name="connsiteX54" fmla="*/ 430214 w 593263"/>
              <a:gd name="connsiteY54" fmla="*/ 303978 h 608344"/>
              <a:gd name="connsiteX55" fmla="*/ 302541 w 593263"/>
              <a:gd name="connsiteY55" fmla="*/ 386964 h 608344"/>
              <a:gd name="connsiteX56" fmla="*/ 290788 w 593263"/>
              <a:gd name="connsiteY56" fmla="*/ 386964 h 608344"/>
              <a:gd name="connsiteX57" fmla="*/ 163192 w 593263"/>
              <a:gd name="connsiteY57" fmla="*/ 303978 h 608344"/>
              <a:gd name="connsiteX58" fmla="*/ 151362 w 593263"/>
              <a:gd name="connsiteY58" fmla="*/ 248603 h 608344"/>
              <a:gd name="connsiteX59" fmla="*/ 151362 w 593263"/>
              <a:gd name="connsiteY59" fmla="*/ 247759 h 608344"/>
              <a:gd name="connsiteX60" fmla="*/ 60332 w 593263"/>
              <a:gd name="connsiteY60" fmla="*/ 44359 h 608344"/>
              <a:gd name="connsiteX61" fmla="*/ 107499 w 593263"/>
              <a:gd name="connsiteY61" fmla="*/ 44359 h 608344"/>
              <a:gd name="connsiteX62" fmla="*/ 107499 w 593263"/>
              <a:gd name="connsiteY62" fmla="*/ 213629 h 608344"/>
              <a:gd name="connsiteX63" fmla="*/ 89716 w 593263"/>
              <a:gd name="connsiteY63" fmla="*/ 187576 h 608344"/>
              <a:gd name="connsiteX64" fmla="*/ 64773 w 593263"/>
              <a:gd name="connsiteY64" fmla="*/ 149662 h 608344"/>
              <a:gd name="connsiteX65" fmla="*/ 63310 w 593263"/>
              <a:gd name="connsiteY65" fmla="*/ 145377 h 608344"/>
              <a:gd name="connsiteX66" fmla="*/ 106932 w 593263"/>
              <a:gd name="connsiteY66" fmla="*/ 212368 h 608344"/>
              <a:gd name="connsiteX67" fmla="*/ 106932 w 593263"/>
              <a:gd name="connsiteY67" fmla="*/ 44867 h 608344"/>
              <a:gd name="connsiteX68" fmla="*/ 60304 w 593263"/>
              <a:gd name="connsiteY68" fmla="*/ 44867 h 608344"/>
              <a:gd name="connsiteX69" fmla="*/ 49089 w 593263"/>
              <a:gd name="connsiteY69" fmla="*/ 49622 h 608344"/>
              <a:gd name="connsiteX70" fmla="*/ 44940 w 593263"/>
              <a:gd name="connsiteY70" fmla="*/ 60896 h 608344"/>
              <a:gd name="connsiteX71" fmla="*/ 62599 w 593263"/>
              <a:gd name="connsiteY71" fmla="*/ 143295 h 608344"/>
              <a:gd name="connsiteX72" fmla="*/ 60093 w 593263"/>
              <a:gd name="connsiteY72" fmla="*/ 135955 h 608344"/>
              <a:gd name="connsiteX73" fmla="*/ 45391 w 593263"/>
              <a:gd name="connsiteY73" fmla="*/ 67700 h 608344"/>
              <a:gd name="connsiteX74" fmla="*/ 44431 w 593263"/>
              <a:gd name="connsiteY74" fmla="*/ 60926 h 608344"/>
              <a:gd name="connsiteX75" fmla="*/ 60332 w 593263"/>
              <a:gd name="connsiteY75" fmla="*/ 44359 h 608344"/>
              <a:gd name="connsiteX76" fmla="*/ 485334 w 593263"/>
              <a:gd name="connsiteY76" fmla="*/ 43793 h 608344"/>
              <a:gd name="connsiteX77" fmla="*/ 485334 w 593263"/>
              <a:gd name="connsiteY77" fmla="*/ 214899 h 608344"/>
              <a:gd name="connsiteX78" fmla="*/ 486256 w 593263"/>
              <a:gd name="connsiteY78" fmla="*/ 213979 h 608344"/>
              <a:gd name="connsiteX79" fmla="*/ 502008 w 593263"/>
              <a:gd name="connsiteY79" fmla="*/ 190019 h 608344"/>
              <a:gd name="connsiteX80" fmla="*/ 527658 w 593263"/>
              <a:gd name="connsiteY80" fmla="*/ 152406 h 608344"/>
              <a:gd name="connsiteX81" fmla="*/ 528649 w 593263"/>
              <a:gd name="connsiteY81" fmla="*/ 149497 h 608344"/>
              <a:gd name="connsiteX82" fmla="*/ 531107 w 593263"/>
              <a:gd name="connsiteY82" fmla="*/ 145759 h 608344"/>
              <a:gd name="connsiteX83" fmla="*/ 533150 w 593263"/>
              <a:gd name="connsiteY83" fmla="*/ 136289 h 608344"/>
              <a:gd name="connsiteX84" fmla="*/ 541843 w 593263"/>
              <a:gd name="connsiteY84" fmla="*/ 110778 h 608344"/>
              <a:gd name="connsiteX85" fmla="*/ 547924 w 593263"/>
              <a:gd name="connsiteY85" fmla="*/ 67809 h 608344"/>
              <a:gd name="connsiteX86" fmla="*/ 549399 w 593263"/>
              <a:gd name="connsiteY86" fmla="*/ 60973 h 608344"/>
              <a:gd name="connsiteX87" fmla="*/ 544944 w 593263"/>
              <a:gd name="connsiteY87" fmla="*/ 48931 h 608344"/>
              <a:gd name="connsiteX88" fmla="*/ 533037 w 593263"/>
              <a:gd name="connsiteY88" fmla="*/ 43793 h 608344"/>
              <a:gd name="connsiteX89" fmla="*/ 150795 w 593263"/>
              <a:gd name="connsiteY89" fmla="*/ 43793 h 608344"/>
              <a:gd name="connsiteX90" fmla="*/ 150795 w 593263"/>
              <a:gd name="connsiteY90" fmla="*/ 247725 h 608344"/>
              <a:gd name="connsiteX91" fmla="*/ 150871 w 593263"/>
              <a:gd name="connsiteY91" fmla="*/ 248568 h 608344"/>
              <a:gd name="connsiteX92" fmla="*/ 162701 w 593263"/>
              <a:gd name="connsiteY92" fmla="*/ 304095 h 608344"/>
              <a:gd name="connsiteX93" fmla="*/ 290756 w 593263"/>
              <a:gd name="connsiteY93" fmla="*/ 387463 h 608344"/>
              <a:gd name="connsiteX94" fmla="*/ 302509 w 593263"/>
              <a:gd name="connsiteY94" fmla="*/ 387463 h 608344"/>
              <a:gd name="connsiteX95" fmla="*/ 430640 w 593263"/>
              <a:gd name="connsiteY95" fmla="*/ 304095 h 608344"/>
              <a:gd name="connsiteX96" fmla="*/ 442470 w 593263"/>
              <a:gd name="connsiteY96" fmla="*/ 248568 h 608344"/>
              <a:gd name="connsiteX97" fmla="*/ 442470 w 593263"/>
              <a:gd name="connsiteY97" fmla="*/ 43793 h 608344"/>
              <a:gd name="connsiteX98" fmla="*/ 60304 w 593263"/>
              <a:gd name="connsiteY98" fmla="*/ 43793 h 608344"/>
              <a:gd name="connsiteX99" fmla="*/ 48397 w 593263"/>
              <a:gd name="connsiteY99" fmla="*/ 48931 h 608344"/>
              <a:gd name="connsiteX100" fmla="*/ 43942 w 593263"/>
              <a:gd name="connsiteY100" fmla="*/ 60973 h 608344"/>
              <a:gd name="connsiteX101" fmla="*/ 45391 w 593263"/>
              <a:gd name="connsiteY101" fmla="*/ 67700 h 608344"/>
              <a:gd name="connsiteX102" fmla="*/ 51498 w 593263"/>
              <a:gd name="connsiteY102" fmla="*/ 110778 h 608344"/>
              <a:gd name="connsiteX103" fmla="*/ 60093 w 593263"/>
              <a:gd name="connsiteY103" fmla="*/ 135955 h 608344"/>
              <a:gd name="connsiteX104" fmla="*/ 62205 w 593263"/>
              <a:gd name="connsiteY104" fmla="*/ 145759 h 608344"/>
              <a:gd name="connsiteX105" fmla="*/ 64773 w 593263"/>
              <a:gd name="connsiteY105" fmla="*/ 149662 h 608344"/>
              <a:gd name="connsiteX106" fmla="*/ 65710 w 593263"/>
              <a:gd name="connsiteY106" fmla="*/ 152406 h 608344"/>
              <a:gd name="connsiteX107" fmla="*/ 89716 w 593263"/>
              <a:gd name="connsiteY107" fmla="*/ 187576 h 608344"/>
              <a:gd name="connsiteX108" fmla="*/ 107086 w 593263"/>
              <a:gd name="connsiteY108" fmla="*/ 213979 h 608344"/>
              <a:gd name="connsiteX109" fmla="*/ 108007 w 593263"/>
              <a:gd name="connsiteY109" fmla="*/ 214899 h 608344"/>
              <a:gd name="connsiteX110" fmla="*/ 108007 w 593263"/>
              <a:gd name="connsiteY110" fmla="*/ 43793 h 608344"/>
              <a:gd name="connsiteX111" fmla="*/ 60304 w 593263"/>
              <a:gd name="connsiteY111" fmla="*/ 997 h 608344"/>
              <a:gd name="connsiteX112" fmla="*/ 533037 w 593263"/>
              <a:gd name="connsiteY112" fmla="*/ 997 h 608344"/>
              <a:gd name="connsiteX113" fmla="*/ 575978 w 593263"/>
              <a:gd name="connsiteY113" fmla="*/ 19481 h 608344"/>
              <a:gd name="connsiteX114" fmla="*/ 592187 w 593263"/>
              <a:gd name="connsiteY114" fmla="*/ 63197 h 608344"/>
              <a:gd name="connsiteX115" fmla="*/ 559539 w 593263"/>
              <a:gd name="connsiteY115" fmla="*/ 185678 h 608344"/>
              <a:gd name="connsiteX116" fmla="*/ 496933 w 593263"/>
              <a:gd name="connsiteY116" fmla="*/ 262297 h 608344"/>
              <a:gd name="connsiteX117" fmla="*/ 483797 w 593263"/>
              <a:gd name="connsiteY117" fmla="*/ 272650 h 608344"/>
              <a:gd name="connsiteX118" fmla="*/ 483644 w 593263"/>
              <a:gd name="connsiteY118" fmla="*/ 272727 h 608344"/>
              <a:gd name="connsiteX119" fmla="*/ 483567 w 593263"/>
              <a:gd name="connsiteY119" fmla="*/ 272957 h 608344"/>
              <a:gd name="connsiteX120" fmla="*/ 470969 w 593263"/>
              <a:gd name="connsiteY120" fmla="*/ 318821 h 608344"/>
              <a:gd name="connsiteX121" fmla="*/ 431792 w 593263"/>
              <a:gd name="connsiteY121" fmla="*/ 376802 h 608344"/>
              <a:gd name="connsiteX122" fmla="*/ 373718 w 593263"/>
              <a:gd name="connsiteY122" fmla="*/ 415917 h 608344"/>
              <a:gd name="connsiteX123" fmla="*/ 318563 w 593263"/>
              <a:gd name="connsiteY123" fmla="*/ 429568 h 608344"/>
              <a:gd name="connsiteX124" fmla="*/ 318103 w 593263"/>
              <a:gd name="connsiteY124" fmla="*/ 429568 h 608344"/>
              <a:gd name="connsiteX125" fmla="*/ 318103 w 593263"/>
              <a:gd name="connsiteY125" fmla="*/ 473438 h 608344"/>
              <a:gd name="connsiteX126" fmla="*/ 318487 w 593263"/>
              <a:gd name="connsiteY126" fmla="*/ 473438 h 608344"/>
              <a:gd name="connsiteX127" fmla="*/ 370722 w 593263"/>
              <a:gd name="connsiteY127" fmla="*/ 494069 h 608344"/>
              <a:gd name="connsiteX128" fmla="*/ 409438 w 593263"/>
              <a:gd name="connsiteY128" fmla="*/ 564014 h 608344"/>
              <a:gd name="connsiteX129" fmla="*/ 409438 w 593263"/>
              <a:gd name="connsiteY129" fmla="*/ 607270 h 608344"/>
              <a:gd name="connsiteX130" fmla="*/ 183903 w 593263"/>
              <a:gd name="connsiteY130" fmla="*/ 607270 h 608344"/>
              <a:gd name="connsiteX131" fmla="*/ 183903 w 593263"/>
              <a:gd name="connsiteY131" fmla="*/ 564014 h 608344"/>
              <a:gd name="connsiteX132" fmla="*/ 222542 w 593263"/>
              <a:gd name="connsiteY132" fmla="*/ 494069 h 608344"/>
              <a:gd name="connsiteX133" fmla="*/ 274778 w 593263"/>
              <a:gd name="connsiteY133" fmla="*/ 473438 h 608344"/>
              <a:gd name="connsiteX134" fmla="*/ 275239 w 593263"/>
              <a:gd name="connsiteY134" fmla="*/ 473438 h 608344"/>
              <a:gd name="connsiteX135" fmla="*/ 275239 w 593263"/>
              <a:gd name="connsiteY135" fmla="*/ 429568 h 608344"/>
              <a:gd name="connsiteX136" fmla="*/ 274778 w 593263"/>
              <a:gd name="connsiteY136" fmla="*/ 429568 h 608344"/>
              <a:gd name="connsiteX137" fmla="*/ 219623 w 593263"/>
              <a:gd name="connsiteY137" fmla="*/ 415917 h 608344"/>
              <a:gd name="connsiteX138" fmla="*/ 161549 w 593263"/>
              <a:gd name="connsiteY138" fmla="*/ 376802 h 608344"/>
              <a:gd name="connsiteX139" fmla="*/ 122372 w 593263"/>
              <a:gd name="connsiteY139" fmla="*/ 318821 h 608344"/>
              <a:gd name="connsiteX140" fmla="*/ 109697 w 593263"/>
              <a:gd name="connsiteY140" fmla="*/ 272957 h 608344"/>
              <a:gd name="connsiteX141" fmla="*/ 109697 w 593263"/>
              <a:gd name="connsiteY141" fmla="*/ 272727 h 608344"/>
              <a:gd name="connsiteX142" fmla="*/ 109544 w 593263"/>
              <a:gd name="connsiteY142" fmla="*/ 272650 h 608344"/>
              <a:gd name="connsiteX143" fmla="*/ 96331 w 593263"/>
              <a:gd name="connsiteY143" fmla="*/ 262297 h 608344"/>
              <a:gd name="connsiteX144" fmla="*/ 33802 w 593263"/>
              <a:gd name="connsiteY144" fmla="*/ 185678 h 608344"/>
              <a:gd name="connsiteX145" fmla="*/ 1155 w 593263"/>
              <a:gd name="connsiteY145" fmla="*/ 63197 h 608344"/>
              <a:gd name="connsiteX146" fmla="*/ 17286 w 593263"/>
              <a:gd name="connsiteY146" fmla="*/ 19481 h 608344"/>
              <a:gd name="connsiteX147" fmla="*/ 60304 w 593263"/>
              <a:gd name="connsiteY147" fmla="*/ 997 h 608344"/>
              <a:gd name="connsiteX148" fmla="*/ 60332 w 593263"/>
              <a:gd name="connsiteY148" fmla="*/ 565 h 608344"/>
              <a:gd name="connsiteX149" fmla="*/ 16930 w 593263"/>
              <a:gd name="connsiteY149" fmla="*/ 19126 h 608344"/>
              <a:gd name="connsiteX150" fmla="*/ 644 w 593263"/>
              <a:gd name="connsiteY150" fmla="*/ 63226 h 608344"/>
              <a:gd name="connsiteX151" fmla="*/ 33369 w 593263"/>
              <a:gd name="connsiteY151" fmla="*/ 185941 h 608344"/>
              <a:gd name="connsiteX152" fmla="*/ 96053 w 593263"/>
              <a:gd name="connsiteY152" fmla="*/ 262715 h 608344"/>
              <a:gd name="connsiteX153" fmla="*/ 109266 w 593263"/>
              <a:gd name="connsiteY153" fmla="*/ 273069 h 608344"/>
              <a:gd name="connsiteX154" fmla="*/ 121941 w 593263"/>
              <a:gd name="connsiteY154" fmla="*/ 319011 h 608344"/>
              <a:gd name="connsiteX155" fmla="*/ 161195 w 593263"/>
              <a:gd name="connsiteY155" fmla="*/ 377224 h 608344"/>
              <a:gd name="connsiteX156" fmla="*/ 219424 w 593263"/>
              <a:gd name="connsiteY156" fmla="*/ 416416 h 608344"/>
              <a:gd name="connsiteX157" fmla="*/ 274733 w 593263"/>
              <a:gd name="connsiteY157" fmla="*/ 430068 h 608344"/>
              <a:gd name="connsiteX158" fmla="*/ 274733 w 593263"/>
              <a:gd name="connsiteY158" fmla="*/ 473018 h 608344"/>
              <a:gd name="connsiteX159" fmla="*/ 222343 w 593263"/>
              <a:gd name="connsiteY159" fmla="*/ 493649 h 608344"/>
              <a:gd name="connsiteX160" fmla="*/ 183396 w 593263"/>
              <a:gd name="connsiteY160" fmla="*/ 564057 h 608344"/>
              <a:gd name="connsiteX161" fmla="*/ 183396 w 593263"/>
              <a:gd name="connsiteY161" fmla="*/ 607851 h 608344"/>
              <a:gd name="connsiteX162" fmla="*/ 227259 w 593263"/>
              <a:gd name="connsiteY162" fmla="*/ 607851 h 608344"/>
              <a:gd name="connsiteX163" fmla="*/ 366070 w 593263"/>
              <a:gd name="connsiteY163" fmla="*/ 607851 h 608344"/>
              <a:gd name="connsiteX164" fmla="*/ 409934 w 593263"/>
              <a:gd name="connsiteY164" fmla="*/ 607851 h 608344"/>
              <a:gd name="connsiteX165" fmla="*/ 409934 w 593263"/>
              <a:gd name="connsiteY165" fmla="*/ 564057 h 608344"/>
              <a:gd name="connsiteX166" fmla="*/ 371064 w 593263"/>
              <a:gd name="connsiteY166" fmla="*/ 493649 h 608344"/>
              <a:gd name="connsiteX167" fmla="*/ 318596 w 593263"/>
              <a:gd name="connsiteY167" fmla="*/ 473018 h 608344"/>
              <a:gd name="connsiteX168" fmla="*/ 318596 w 593263"/>
              <a:gd name="connsiteY168" fmla="*/ 430068 h 608344"/>
              <a:gd name="connsiteX169" fmla="*/ 373906 w 593263"/>
              <a:gd name="connsiteY169" fmla="*/ 416416 h 608344"/>
              <a:gd name="connsiteX170" fmla="*/ 432211 w 593263"/>
              <a:gd name="connsiteY170" fmla="*/ 377224 h 608344"/>
              <a:gd name="connsiteX171" fmla="*/ 471466 w 593263"/>
              <a:gd name="connsiteY171" fmla="*/ 319011 h 608344"/>
              <a:gd name="connsiteX172" fmla="*/ 484141 w 593263"/>
              <a:gd name="connsiteY172" fmla="*/ 273069 h 608344"/>
              <a:gd name="connsiteX173" fmla="*/ 497353 w 593263"/>
              <a:gd name="connsiteY173" fmla="*/ 262715 h 608344"/>
              <a:gd name="connsiteX174" fmla="*/ 560037 w 593263"/>
              <a:gd name="connsiteY174" fmla="*/ 185941 h 608344"/>
              <a:gd name="connsiteX175" fmla="*/ 592762 w 593263"/>
              <a:gd name="connsiteY175" fmla="*/ 63226 h 608344"/>
              <a:gd name="connsiteX176" fmla="*/ 576400 w 593263"/>
              <a:gd name="connsiteY176" fmla="*/ 19126 h 608344"/>
              <a:gd name="connsiteX177" fmla="*/ 533074 w 593263"/>
              <a:gd name="connsiteY177" fmla="*/ 565 h 608344"/>
              <a:gd name="connsiteX178" fmla="*/ 485907 w 593263"/>
              <a:gd name="connsiteY178" fmla="*/ 565 h 608344"/>
              <a:gd name="connsiteX179" fmla="*/ 442044 w 593263"/>
              <a:gd name="connsiteY179" fmla="*/ 565 h 608344"/>
              <a:gd name="connsiteX180" fmla="*/ 372830 w 593263"/>
              <a:gd name="connsiteY180" fmla="*/ 565 h 608344"/>
              <a:gd name="connsiteX181" fmla="*/ 335036 w 593263"/>
              <a:gd name="connsiteY181" fmla="*/ 565 h 608344"/>
              <a:gd name="connsiteX182" fmla="*/ 258294 w 593263"/>
              <a:gd name="connsiteY182" fmla="*/ 565 h 608344"/>
              <a:gd name="connsiteX183" fmla="*/ 220576 w 593263"/>
              <a:gd name="connsiteY183" fmla="*/ 565 h 608344"/>
              <a:gd name="connsiteX184" fmla="*/ 151362 w 593263"/>
              <a:gd name="connsiteY184" fmla="*/ 565 h 608344"/>
              <a:gd name="connsiteX185" fmla="*/ 107499 w 593263"/>
              <a:gd name="connsiteY185" fmla="*/ 565 h 608344"/>
              <a:gd name="connsiteX186" fmla="*/ 60304 w 593263"/>
              <a:gd name="connsiteY186" fmla="*/ 0 h 608344"/>
              <a:gd name="connsiteX187" fmla="*/ 533037 w 593263"/>
              <a:gd name="connsiteY187" fmla="*/ 0 h 608344"/>
              <a:gd name="connsiteX188" fmla="*/ 576746 w 593263"/>
              <a:gd name="connsiteY188" fmla="*/ 18790 h 608344"/>
              <a:gd name="connsiteX189" fmla="*/ 593185 w 593263"/>
              <a:gd name="connsiteY189" fmla="*/ 63273 h 608344"/>
              <a:gd name="connsiteX190" fmla="*/ 560384 w 593263"/>
              <a:gd name="connsiteY190" fmla="*/ 186139 h 608344"/>
              <a:gd name="connsiteX191" fmla="*/ 497624 w 593263"/>
              <a:gd name="connsiteY191" fmla="*/ 263064 h 608344"/>
              <a:gd name="connsiteX192" fmla="*/ 484566 w 593263"/>
              <a:gd name="connsiteY192" fmla="*/ 273341 h 608344"/>
              <a:gd name="connsiteX193" fmla="*/ 471891 w 593263"/>
              <a:gd name="connsiteY193" fmla="*/ 319204 h 608344"/>
              <a:gd name="connsiteX194" fmla="*/ 432560 w 593263"/>
              <a:gd name="connsiteY194" fmla="*/ 377492 h 608344"/>
              <a:gd name="connsiteX195" fmla="*/ 374102 w 593263"/>
              <a:gd name="connsiteY195" fmla="*/ 416837 h 608344"/>
              <a:gd name="connsiteX196" fmla="*/ 319101 w 593263"/>
              <a:gd name="connsiteY196" fmla="*/ 430565 h 608344"/>
              <a:gd name="connsiteX197" fmla="*/ 319101 w 593263"/>
              <a:gd name="connsiteY197" fmla="*/ 472517 h 608344"/>
              <a:gd name="connsiteX198" fmla="*/ 371337 w 593263"/>
              <a:gd name="connsiteY198" fmla="*/ 493225 h 608344"/>
              <a:gd name="connsiteX199" fmla="*/ 410437 w 593263"/>
              <a:gd name="connsiteY199" fmla="*/ 564014 h 608344"/>
              <a:gd name="connsiteX200" fmla="*/ 410437 w 593263"/>
              <a:gd name="connsiteY200" fmla="*/ 608344 h 608344"/>
              <a:gd name="connsiteX201" fmla="*/ 182904 w 593263"/>
              <a:gd name="connsiteY201" fmla="*/ 608344 h 608344"/>
              <a:gd name="connsiteX202" fmla="*/ 182904 w 593263"/>
              <a:gd name="connsiteY202" fmla="*/ 564014 h 608344"/>
              <a:gd name="connsiteX203" fmla="*/ 222004 w 593263"/>
              <a:gd name="connsiteY203" fmla="*/ 493225 h 608344"/>
              <a:gd name="connsiteX204" fmla="*/ 274240 w 593263"/>
              <a:gd name="connsiteY204" fmla="*/ 472517 h 608344"/>
              <a:gd name="connsiteX205" fmla="*/ 274240 w 593263"/>
              <a:gd name="connsiteY205" fmla="*/ 430565 h 608344"/>
              <a:gd name="connsiteX206" fmla="*/ 219239 w 593263"/>
              <a:gd name="connsiteY206" fmla="*/ 416837 h 608344"/>
              <a:gd name="connsiteX207" fmla="*/ 160781 w 593263"/>
              <a:gd name="connsiteY207" fmla="*/ 377492 h 608344"/>
              <a:gd name="connsiteX208" fmla="*/ 121450 w 593263"/>
              <a:gd name="connsiteY208" fmla="*/ 319204 h 608344"/>
              <a:gd name="connsiteX209" fmla="*/ 108699 w 593263"/>
              <a:gd name="connsiteY209" fmla="*/ 273341 h 608344"/>
              <a:gd name="connsiteX210" fmla="*/ 95717 w 593263"/>
              <a:gd name="connsiteY210" fmla="*/ 263064 h 608344"/>
              <a:gd name="connsiteX211" fmla="*/ 32880 w 593263"/>
              <a:gd name="connsiteY211" fmla="*/ 186139 h 608344"/>
              <a:gd name="connsiteX212" fmla="*/ 79 w 593263"/>
              <a:gd name="connsiteY212" fmla="*/ 63273 h 608344"/>
              <a:gd name="connsiteX213" fmla="*/ 16595 w 593263"/>
              <a:gd name="connsiteY213" fmla="*/ 18790 h 608344"/>
              <a:gd name="connsiteX214" fmla="*/ 60304 w 593263"/>
              <a:gd name="connsiteY214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93263" h="608344">
                <a:moveTo>
                  <a:pt x="289142" y="515850"/>
                </a:moveTo>
                <a:cubicBezTo>
                  <a:pt x="254421" y="518458"/>
                  <a:pt x="228150" y="538935"/>
                  <a:pt x="227765" y="563478"/>
                </a:cubicBezTo>
                <a:lnTo>
                  <a:pt x="365576" y="563478"/>
                </a:lnTo>
                <a:cubicBezTo>
                  <a:pt x="365192" y="538935"/>
                  <a:pt x="338920" y="518458"/>
                  <a:pt x="304122" y="515850"/>
                </a:cubicBezTo>
                <a:close/>
                <a:moveTo>
                  <a:pt x="289175" y="515431"/>
                </a:moveTo>
                <a:lnTo>
                  <a:pt x="304155" y="515431"/>
                </a:lnTo>
                <a:cubicBezTo>
                  <a:pt x="338953" y="518039"/>
                  <a:pt x="366070" y="538824"/>
                  <a:pt x="366070" y="564057"/>
                </a:cubicBezTo>
                <a:lnTo>
                  <a:pt x="227259" y="564057"/>
                </a:lnTo>
                <a:cubicBezTo>
                  <a:pt x="227259" y="538824"/>
                  <a:pt x="254376" y="518039"/>
                  <a:pt x="289175" y="515431"/>
                </a:cubicBezTo>
                <a:close/>
                <a:moveTo>
                  <a:pt x="289142" y="514853"/>
                </a:moveTo>
                <a:cubicBezTo>
                  <a:pt x="253576" y="517537"/>
                  <a:pt x="226767" y="538705"/>
                  <a:pt x="226767" y="564014"/>
                </a:cubicBezTo>
                <a:lnTo>
                  <a:pt x="226767" y="564475"/>
                </a:lnTo>
                <a:lnTo>
                  <a:pt x="366574" y="564475"/>
                </a:lnTo>
                <a:lnTo>
                  <a:pt x="366574" y="564014"/>
                </a:lnTo>
                <a:cubicBezTo>
                  <a:pt x="366574" y="538705"/>
                  <a:pt x="339765" y="517537"/>
                  <a:pt x="304122" y="514853"/>
                </a:cubicBezTo>
                <a:close/>
                <a:moveTo>
                  <a:pt x="530681" y="143537"/>
                </a:moveTo>
                <a:lnTo>
                  <a:pt x="530416" y="144771"/>
                </a:lnTo>
                <a:lnTo>
                  <a:pt x="530089" y="145272"/>
                </a:lnTo>
                <a:close/>
                <a:moveTo>
                  <a:pt x="62599" y="143295"/>
                </a:moveTo>
                <a:lnTo>
                  <a:pt x="63310" y="145377"/>
                </a:lnTo>
                <a:lnTo>
                  <a:pt x="62916" y="144771"/>
                </a:lnTo>
                <a:close/>
                <a:moveTo>
                  <a:pt x="151870" y="44867"/>
                </a:moveTo>
                <a:lnTo>
                  <a:pt x="151870" y="247725"/>
                </a:lnTo>
                <a:lnTo>
                  <a:pt x="151870" y="248568"/>
                </a:lnTo>
                <a:cubicBezTo>
                  <a:pt x="151947" y="267742"/>
                  <a:pt x="155941" y="286302"/>
                  <a:pt x="163623" y="303712"/>
                </a:cubicBezTo>
                <a:cubicBezTo>
                  <a:pt x="185900" y="353947"/>
                  <a:pt x="235754" y="386466"/>
                  <a:pt x="290756" y="386466"/>
                </a:cubicBezTo>
                <a:lnTo>
                  <a:pt x="302509" y="386466"/>
                </a:lnTo>
                <a:cubicBezTo>
                  <a:pt x="357510" y="386466"/>
                  <a:pt x="407441" y="353947"/>
                  <a:pt x="429718" y="303712"/>
                </a:cubicBezTo>
                <a:cubicBezTo>
                  <a:pt x="437400" y="286302"/>
                  <a:pt x="441317" y="267742"/>
                  <a:pt x="441471" y="248568"/>
                </a:cubicBezTo>
                <a:lnTo>
                  <a:pt x="441471" y="247725"/>
                </a:lnTo>
                <a:lnTo>
                  <a:pt x="441471" y="44867"/>
                </a:lnTo>
                <a:close/>
                <a:moveTo>
                  <a:pt x="485907" y="44359"/>
                </a:moveTo>
                <a:lnTo>
                  <a:pt x="533074" y="44359"/>
                </a:lnTo>
                <a:cubicBezTo>
                  <a:pt x="542139" y="44359"/>
                  <a:pt x="549360" y="51952"/>
                  <a:pt x="548899" y="60926"/>
                </a:cubicBezTo>
                <a:lnTo>
                  <a:pt x="547924" y="67809"/>
                </a:lnTo>
                <a:lnTo>
                  <a:pt x="533150" y="136289"/>
                </a:lnTo>
                <a:lnTo>
                  <a:pt x="530681" y="143537"/>
                </a:lnTo>
                <a:lnTo>
                  <a:pt x="548401" y="60896"/>
                </a:lnTo>
                <a:cubicBezTo>
                  <a:pt x="548554" y="56678"/>
                  <a:pt x="547095" y="52689"/>
                  <a:pt x="544176" y="49622"/>
                </a:cubicBezTo>
                <a:cubicBezTo>
                  <a:pt x="541257" y="46554"/>
                  <a:pt x="537262" y="44867"/>
                  <a:pt x="533037" y="44867"/>
                </a:cubicBezTo>
                <a:lnTo>
                  <a:pt x="486332" y="44867"/>
                </a:lnTo>
                <a:lnTo>
                  <a:pt x="486332" y="212368"/>
                </a:lnTo>
                <a:lnTo>
                  <a:pt x="530089" y="145272"/>
                </a:lnTo>
                <a:lnTo>
                  <a:pt x="528649" y="149497"/>
                </a:lnTo>
                <a:lnTo>
                  <a:pt x="502008" y="190019"/>
                </a:lnTo>
                <a:lnTo>
                  <a:pt x="485907" y="213629"/>
                </a:lnTo>
                <a:close/>
                <a:moveTo>
                  <a:pt x="151362" y="44359"/>
                </a:moveTo>
                <a:lnTo>
                  <a:pt x="220576" y="44359"/>
                </a:lnTo>
                <a:lnTo>
                  <a:pt x="264900" y="44359"/>
                </a:lnTo>
                <a:lnTo>
                  <a:pt x="328429" y="44359"/>
                </a:lnTo>
                <a:lnTo>
                  <a:pt x="372830" y="44359"/>
                </a:lnTo>
                <a:lnTo>
                  <a:pt x="442044" y="44359"/>
                </a:lnTo>
                <a:lnTo>
                  <a:pt x="442044" y="247759"/>
                </a:lnTo>
                <a:cubicBezTo>
                  <a:pt x="442044" y="248066"/>
                  <a:pt x="441967" y="248373"/>
                  <a:pt x="441967" y="248603"/>
                </a:cubicBezTo>
                <a:cubicBezTo>
                  <a:pt x="441890" y="268314"/>
                  <a:pt x="437665" y="287028"/>
                  <a:pt x="430214" y="303978"/>
                </a:cubicBezTo>
                <a:cubicBezTo>
                  <a:pt x="408551" y="352834"/>
                  <a:pt x="359541" y="386964"/>
                  <a:pt x="302541" y="386964"/>
                </a:cubicBezTo>
                <a:lnTo>
                  <a:pt x="290788" y="386964"/>
                </a:lnTo>
                <a:cubicBezTo>
                  <a:pt x="233789" y="386964"/>
                  <a:pt x="184855" y="352834"/>
                  <a:pt x="163192" y="303978"/>
                </a:cubicBezTo>
                <a:cubicBezTo>
                  <a:pt x="155741" y="287028"/>
                  <a:pt x="151516" y="268314"/>
                  <a:pt x="151362" y="248603"/>
                </a:cubicBezTo>
                <a:cubicBezTo>
                  <a:pt x="151362" y="248373"/>
                  <a:pt x="151362" y="248066"/>
                  <a:pt x="151362" y="247759"/>
                </a:cubicBezTo>
                <a:close/>
                <a:moveTo>
                  <a:pt x="60332" y="44359"/>
                </a:moveTo>
                <a:lnTo>
                  <a:pt x="107499" y="44359"/>
                </a:lnTo>
                <a:lnTo>
                  <a:pt x="107499" y="213629"/>
                </a:lnTo>
                <a:lnTo>
                  <a:pt x="89716" y="187576"/>
                </a:lnTo>
                <a:lnTo>
                  <a:pt x="64773" y="149662"/>
                </a:lnTo>
                <a:lnTo>
                  <a:pt x="63310" y="145377"/>
                </a:lnTo>
                <a:lnTo>
                  <a:pt x="106932" y="212368"/>
                </a:lnTo>
                <a:lnTo>
                  <a:pt x="106932" y="44867"/>
                </a:lnTo>
                <a:lnTo>
                  <a:pt x="60304" y="44867"/>
                </a:lnTo>
                <a:cubicBezTo>
                  <a:pt x="56002" y="44867"/>
                  <a:pt x="52084" y="46554"/>
                  <a:pt x="49089" y="49622"/>
                </a:cubicBezTo>
                <a:cubicBezTo>
                  <a:pt x="46246" y="52689"/>
                  <a:pt x="44710" y="56678"/>
                  <a:pt x="44940" y="60896"/>
                </a:cubicBezTo>
                <a:lnTo>
                  <a:pt x="62599" y="143295"/>
                </a:lnTo>
                <a:lnTo>
                  <a:pt x="60093" y="135955"/>
                </a:lnTo>
                <a:lnTo>
                  <a:pt x="45391" y="67700"/>
                </a:lnTo>
                <a:lnTo>
                  <a:pt x="44431" y="60926"/>
                </a:lnTo>
                <a:cubicBezTo>
                  <a:pt x="43970" y="51952"/>
                  <a:pt x="51268" y="44359"/>
                  <a:pt x="60332" y="44359"/>
                </a:cubicBezTo>
                <a:close/>
                <a:moveTo>
                  <a:pt x="485334" y="43793"/>
                </a:moveTo>
                <a:lnTo>
                  <a:pt x="485334" y="214899"/>
                </a:lnTo>
                <a:lnTo>
                  <a:pt x="486256" y="213979"/>
                </a:lnTo>
                <a:lnTo>
                  <a:pt x="502008" y="190019"/>
                </a:lnTo>
                <a:lnTo>
                  <a:pt x="527658" y="152406"/>
                </a:lnTo>
                <a:lnTo>
                  <a:pt x="528649" y="149497"/>
                </a:lnTo>
                <a:lnTo>
                  <a:pt x="531107" y="145759"/>
                </a:lnTo>
                <a:lnTo>
                  <a:pt x="533150" y="136289"/>
                </a:lnTo>
                <a:lnTo>
                  <a:pt x="541843" y="110778"/>
                </a:lnTo>
                <a:lnTo>
                  <a:pt x="547924" y="67809"/>
                </a:lnTo>
                <a:lnTo>
                  <a:pt x="549399" y="60973"/>
                </a:lnTo>
                <a:cubicBezTo>
                  <a:pt x="549630" y="56448"/>
                  <a:pt x="548017" y="52229"/>
                  <a:pt x="544944" y="48931"/>
                </a:cubicBezTo>
                <a:cubicBezTo>
                  <a:pt x="541794" y="45634"/>
                  <a:pt x="537569" y="43793"/>
                  <a:pt x="533037" y="43793"/>
                </a:cubicBezTo>
                <a:close/>
                <a:moveTo>
                  <a:pt x="150795" y="43793"/>
                </a:moveTo>
                <a:lnTo>
                  <a:pt x="150795" y="247725"/>
                </a:lnTo>
                <a:lnTo>
                  <a:pt x="150871" y="248568"/>
                </a:lnTo>
                <a:cubicBezTo>
                  <a:pt x="150948" y="267895"/>
                  <a:pt x="154943" y="286609"/>
                  <a:pt x="162701" y="304095"/>
                </a:cubicBezTo>
                <a:cubicBezTo>
                  <a:pt x="185055" y="354714"/>
                  <a:pt x="235370" y="387463"/>
                  <a:pt x="290756" y="387463"/>
                </a:cubicBezTo>
                <a:lnTo>
                  <a:pt x="302509" y="387463"/>
                </a:lnTo>
                <a:cubicBezTo>
                  <a:pt x="357971" y="387463"/>
                  <a:pt x="408209" y="354714"/>
                  <a:pt x="430640" y="304095"/>
                </a:cubicBezTo>
                <a:cubicBezTo>
                  <a:pt x="438398" y="286609"/>
                  <a:pt x="442393" y="267895"/>
                  <a:pt x="442470" y="248568"/>
                </a:cubicBezTo>
                <a:lnTo>
                  <a:pt x="442470" y="43793"/>
                </a:lnTo>
                <a:close/>
                <a:moveTo>
                  <a:pt x="60304" y="43793"/>
                </a:moveTo>
                <a:cubicBezTo>
                  <a:pt x="55772" y="43793"/>
                  <a:pt x="51547" y="45634"/>
                  <a:pt x="48397" y="48931"/>
                </a:cubicBezTo>
                <a:cubicBezTo>
                  <a:pt x="45248" y="52229"/>
                  <a:pt x="43711" y="56448"/>
                  <a:pt x="43942" y="60973"/>
                </a:cubicBezTo>
                <a:lnTo>
                  <a:pt x="45391" y="67700"/>
                </a:lnTo>
                <a:lnTo>
                  <a:pt x="51498" y="110778"/>
                </a:lnTo>
                <a:lnTo>
                  <a:pt x="60093" y="135955"/>
                </a:lnTo>
                <a:lnTo>
                  <a:pt x="62205" y="145759"/>
                </a:lnTo>
                <a:lnTo>
                  <a:pt x="64773" y="149662"/>
                </a:lnTo>
                <a:lnTo>
                  <a:pt x="65710" y="152406"/>
                </a:lnTo>
                <a:lnTo>
                  <a:pt x="89716" y="187576"/>
                </a:lnTo>
                <a:lnTo>
                  <a:pt x="107086" y="213979"/>
                </a:lnTo>
                <a:lnTo>
                  <a:pt x="108007" y="214899"/>
                </a:lnTo>
                <a:lnTo>
                  <a:pt x="108007" y="43793"/>
                </a:lnTo>
                <a:close/>
                <a:moveTo>
                  <a:pt x="60304" y="997"/>
                </a:moveTo>
                <a:lnTo>
                  <a:pt x="533037" y="997"/>
                </a:lnTo>
                <a:cubicBezTo>
                  <a:pt x="549169" y="997"/>
                  <a:pt x="564840" y="7746"/>
                  <a:pt x="575978" y="19481"/>
                </a:cubicBezTo>
                <a:cubicBezTo>
                  <a:pt x="587117" y="31138"/>
                  <a:pt x="593032" y="47091"/>
                  <a:pt x="592187" y="63197"/>
                </a:cubicBezTo>
                <a:cubicBezTo>
                  <a:pt x="589805" y="108370"/>
                  <a:pt x="578820" y="149555"/>
                  <a:pt x="559539" y="185678"/>
                </a:cubicBezTo>
                <a:cubicBezTo>
                  <a:pt x="543868" y="214976"/>
                  <a:pt x="522821" y="240745"/>
                  <a:pt x="496933" y="262297"/>
                </a:cubicBezTo>
                <a:cubicBezTo>
                  <a:pt x="492708" y="265825"/>
                  <a:pt x="488330" y="269353"/>
                  <a:pt x="483797" y="272650"/>
                </a:cubicBezTo>
                <a:lnTo>
                  <a:pt x="483644" y="272727"/>
                </a:lnTo>
                <a:lnTo>
                  <a:pt x="483567" y="272957"/>
                </a:lnTo>
                <a:cubicBezTo>
                  <a:pt x="481416" y="288680"/>
                  <a:pt x="477191" y="304172"/>
                  <a:pt x="470969" y="318821"/>
                </a:cubicBezTo>
                <a:cubicBezTo>
                  <a:pt x="461751" y="340525"/>
                  <a:pt x="448538" y="360083"/>
                  <a:pt x="431792" y="376802"/>
                </a:cubicBezTo>
                <a:cubicBezTo>
                  <a:pt x="415046" y="393522"/>
                  <a:pt x="395458" y="406713"/>
                  <a:pt x="373718" y="415917"/>
                </a:cubicBezTo>
                <a:cubicBezTo>
                  <a:pt x="356127" y="423279"/>
                  <a:pt x="337614" y="427881"/>
                  <a:pt x="318563" y="429568"/>
                </a:cubicBezTo>
                <a:lnTo>
                  <a:pt x="318103" y="429568"/>
                </a:lnTo>
                <a:lnTo>
                  <a:pt x="318103" y="473438"/>
                </a:lnTo>
                <a:lnTo>
                  <a:pt x="318487" y="473438"/>
                </a:lnTo>
                <a:cubicBezTo>
                  <a:pt x="337921" y="476506"/>
                  <a:pt x="355973" y="483638"/>
                  <a:pt x="370722" y="494069"/>
                </a:cubicBezTo>
                <a:cubicBezTo>
                  <a:pt x="395304" y="511325"/>
                  <a:pt x="409438" y="536864"/>
                  <a:pt x="409438" y="564014"/>
                </a:cubicBezTo>
                <a:lnTo>
                  <a:pt x="409438" y="607270"/>
                </a:lnTo>
                <a:lnTo>
                  <a:pt x="183903" y="607270"/>
                </a:lnTo>
                <a:lnTo>
                  <a:pt x="183903" y="564014"/>
                </a:lnTo>
                <a:cubicBezTo>
                  <a:pt x="183903" y="536864"/>
                  <a:pt x="197960" y="511325"/>
                  <a:pt x="222542" y="494069"/>
                </a:cubicBezTo>
                <a:cubicBezTo>
                  <a:pt x="237291" y="483638"/>
                  <a:pt x="255343" y="476506"/>
                  <a:pt x="274778" y="473438"/>
                </a:cubicBezTo>
                <a:lnTo>
                  <a:pt x="275239" y="473438"/>
                </a:lnTo>
                <a:lnTo>
                  <a:pt x="275239" y="429568"/>
                </a:lnTo>
                <a:lnTo>
                  <a:pt x="274778" y="429568"/>
                </a:lnTo>
                <a:cubicBezTo>
                  <a:pt x="255727" y="427881"/>
                  <a:pt x="237214" y="423279"/>
                  <a:pt x="219623" y="415917"/>
                </a:cubicBezTo>
                <a:cubicBezTo>
                  <a:pt x="197807" y="406713"/>
                  <a:pt x="178295" y="393522"/>
                  <a:pt x="161549" y="376802"/>
                </a:cubicBezTo>
                <a:cubicBezTo>
                  <a:pt x="144726" y="360083"/>
                  <a:pt x="131590" y="340525"/>
                  <a:pt x="122372" y="318821"/>
                </a:cubicBezTo>
                <a:cubicBezTo>
                  <a:pt x="116150" y="304095"/>
                  <a:pt x="111925" y="288680"/>
                  <a:pt x="109697" y="272957"/>
                </a:cubicBezTo>
                <a:lnTo>
                  <a:pt x="109697" y="272727"/>
                </a:lnTo>
                <a:lnTo>
                  <a:pt x="109544" y="272650"/>
                </a:lnTo>
                <a:cubicBezTo>
                  <a:pt x="105011" y="269353"/>
                  <a:pt x="100556" y="265825"/>
                  <a:pt x="96331" y="262297"/>
                </a:cubicBezTo>
                <a:cubicBezTo>
                  <a:pt x="70521" y="240745"/>
                  <a:pt x="49473" y="214976"/>
                  <a:pt x="33802" y="185678"/>
                </a:cubicBezTo>
                <a:cubicBezTo>
                  <a:pt x="14444" y="149555"/>
                  <a:pt x="3459" y="108370"/>
                  <a:pt x="1155" y="63197"/>
                </a:cubicBezTo>
                <a:cubicBezTo>
                  <a:pt x="310" y="47091"/>
                  <a:pt x="6148" y="31138"/>
                  <a:pt x="17286" y="19481"/>
                </a:cubicBezTo>
                <a:cubicBezTo>
                  <a:pt x="28425" y="7746"/>
                  <a:pt x="44095" y="997"/>
                  <a:pt x="60304" y="997"/>
                </a:cubicBezTo>
                <a:close/>
                <a:moveTo>
                  <a:pt x="60332" y="565"/>
                </a:moveTo>
                <a:cubicBezTo>
                  <a:pt x="43970" y="565"/>
                  <a:pt x="28222" y="7314"/>
                  <a:pt x="16930" y="19126"/>
                </a:cubicBezTo>
                <a:cubicBezTo>
                  <a:pt x="5714" y="30937"/>
                  <a:pt x="-201" y="47043"/>
                  <a:pt x="644" y="63226"/>
                </a:cubicBezTo>
                <a:cubicBezTo>
                  <a:pt x="3026" y="108478"/>
                  <a:pt x="14011" y="149741"/>
                  <a:pt x="33369" y="185941"/>
                </a:cubicBezTo>
                <a:cubicBezTo>
                  <a:pt x="49117" y="215316"/>
                  <a:pt x="70165" y="241163"/>
                  <a:pt x="96053" y="262715"/>
                </a:cubicBezTo>
                <a:cubicBezTo>
                  <a:pt x="100508" y="266397"/>
                  <a:pt x="104887" y="269848"/>
                  <a:pt x="109266" y="273069"/>
                </a:cubicBezTo>
                <a:cubicBezTo>
                  <a:pt x="111417" y="288869"/>
                  <a:pt x="115642" y="304208"/>
                  <a:pt x="121941" y="319011"/>
                </a:cubicBezTo>
                <a:cubicBezTo>
                  <a:pt x="131159" y="340792"/>
                  <a:pt x="144372" y="360427"/>
                  <a:pt x="161195" y="377224"/>
                </a:cubicBezTo>
                <a:cubicBezTo>
                  <a:pt x="178018" y="394020"/>
                  <a:pt x="197607" y="407212"/>
                  <a:pt x="219424" y="416416"/>
                </a:cubicBezTo>
                <a:cubicBezTo>
                  <a:pt x="237169" y="423855"/>
                  <a:pt x="255682" y="428457"/>
                  <a:pt x="274733" y="430068"/>
                </a:cubicBezTo>
                <a:lnTo>
                  <a:pt x="274733" y="473018"/>
                </a:lnTo>
                <a:cubicBezTo>
                  <a:pt x="255375" y="476086"/>
                  <a:pt x="237246" y="483142"/>
                  <a:pt x="222343" y="493649"/>
                </a:cubicBezTo>
                <a:cubicBezTo>
                  <a:pt x="197607" y="511060"/>
                  <a:pt x="183396" y="536753"/>
                  <a:pt x="183396" y="564057"/>
                </a:cubicBezTo>
                <a:lnTo>
                  <a:pt x="183396" y="607851"/>
                </a:lnTo>
                <a:lnTo>
                  <a:pt x="227259" y="607851"/>
                </a:lnTo>
                <a:lnTo>
                  <a:pt x="366070" y="607851"/>
                </a:lnTo>
                <a:lnTo>
                  <a:pt x="409934" y="607851"/>
                </a:lnTo>
                <a:lnTo>
                  <a:pt x="409934" y="564057"/>
                </a:lnTo>
                <a:cubicBezTo>
                  <a:pt x="409934" y="536753"/>
                  <a:pt x="395799" y="511060"/>
                  <a:pt x="371064" y="493649"/>
                </a:cubicBezTo>
                <a:cubicBezTo>
                  <a:pt x="356161" y="483142"/>
                  <a:pt x="338032" y="476086"/>
                  <a:pt x="318596" y="473018"/>
                </a:cubicBezTo>
                <a:lnTo>
                  <a:pt x="318596" y="430068"/>
                </a:lnTo>
                <a:cubicBezTo>
                  <a:pt x="337724" y="428457"/>
                  <a:pt x="356238" y="423855"/>
                  <a:pt x="373906" y="416416"/>
                </a:cubicBezTo>
                <a:cubicBezTo>
                  <a:pt x="395799" y="407212"/>
                  <a:pt x="415388" y="394020"/>
                  <a:pt x="432211" y="377224"/>
                </a:cubicBezTo>
                <a:cubicBezTo>
                  <a:pt x="449034" y="360427"/>
                  <a:pt x="462247" y="340792"/>
                  <a:pt x="471466" y="319011"/>
                </a:cubicBezTo>
                <a:cubicBezTo>
                  <a:pt x="477765" y="304208"/>
                  <a:pt x="481990" y="288869"/>
                  <a:pt x="484141" y="273069"/>
                </a:cubicBezTo>
                <a:cubicBezTo>
                  <a:pt x="488519" y="269848"/>
                  <a:pt x="492898" y="266397"/>
                  <a:pt x="497353" y="262715"/>
                </a:cubicBezTo>
                <a:cubicBezTo>
                  <a:pt x="523241" y="241163"/>
                  <a:pt x="544290" y="215316"/>
                  <a:pt x="560037" y="185941"/>
                </a:cubicBezTo>
                <a:cubicBezTo>
                  <a:pt x="579396" y="149741"/>
                  <a:pt x="590381" y="108478"/>
                  <a:pt x="592762" y="63226"/>
                </a:cubicBezTo>
                <a:cubicBezTo>
                  <a:pt x="593607" y="47043"/>
                  <a:pt x="587615" y="30937"/>
                  <a:pt x="576400" y="19126"/>
                </a:cubicBezTo>
                <a:cubicBezTo>
                  <a:pt x="565184" y="7314"/>
                  <a:pt x="549360" y="565"/>
                  <a:pt x="533074" y="565"/>
                </a:cubicBezTo>
                <a:lnTo>
                  <a:pt x="485907" y="565"/>
                </a:lnTo>
                <a:lnTo>
                  <a:pt x="442044" y="565"/>
                </a:lnTo>
                <a:lnTo>
                  <a:pt x="372830" y="565"/>
                </a:lnTo>
                <a:lnTo>
                  <a:pt x="335036" y="565"/>
                </a:lnTo>
                <a:lnTo>
                  <a:pt x="258294" y="565"/>
                </a:lnTo>
                <a:lnTo>
                  <a:pt x="220576" y="565"/>
                </a:lnTo>
                <a:lnTo>
                  <a:pt x="151362" y="565"/>
                </a:lnTo>
                <a:lnTo>
                  <a:pt x="107499" y="565"/>
                </a:lnTo>
                <a:close/>
                <a:moveTo>
                  <a:pt x="60304" y="0"/>
                </a:moveTo>
                <a:lnTo>
                  <a:pt x="533037" y="0"/>
                </a:lnTo>
                <a:cubicBezTo>
                  <a:pt x="549476" y="0"/>
                  <a:pt x="565454" y="6826"/>
                  <a:pt x="576746" y="18790"/>
                </a:cubicBezTo>
                <a:cubicBezTo>
                  <a:pt x="588038" y="30678"/>
                  <a:pt x="594030" y="46861"/>
                  <a:pt x="593185" y="63273"/>
                </a:cubicBezTo>
                <a:cubicBezTo>
                  <a:pt x="590881" y="108523"/>
                  <a:pt x="579819" y="149939"/>
                  <a:pt x="560384" y="186139"/>
                </a:cubicBezTo>
                <a:cubicBezTo>
                  <a:pt x="544637" y="215589"/>
                  <a:pt x="523512" y="241436"/>
                  <a:pt x="497624" y="263064"/>
                </a:cubicBezTo>
                <a:cubicBezTo>
                  <a:pt x="493400" y="266592"/>
                  <a:pt x="489021" y="270043"/>
                  <a:pt x="484566" y="273341"/>
                </a:cubicBezTo>
                <a:cubicBezTo>
                  <a:pt x="482415" y="289063"/>
                  <a:pt x="478113" y="304556"/>
                  <a:pt x="471891" y="319204"/>
                </a:cubicBezTo>
                <a:cubicBezTo>
                  <a:pt x="462673" y="341062"/>
                  <a:pt x="449383" y="360696"/>
                  <a:pt x="432560" y="377492"/>
                </a:cubicBezTo>
                <a:cubicBezTo>
                  <a:pt x="415660" y="394365"/>
                  <a:pt x="395995" y="407557"/>
                  <a:pt x="374102" y="416837"/>
                </a:cubicBezTo>
                <a:cubicBezTo>
                  <a:pt x="356588" y="424200"/>
                  <a:pt x="338075" y="428801"/>
                  <a:pt x="319101" y="430565"/>
                </a:cubicBezTo>
                <a:lnTo>
                  <a:pt x="319101" y="472517"/>
                </a:lnTo>
                <a:cubicBezTo>
                  <a:pt x="338536" y="475662"/>
                  <a:pt x="356588" y="482795"/>
                  <a:pt x="371337" y="493225"/>
                </a:cubicBezTo>
                <a:cubicBezTo>
                  <a:pt x="396226" y="510711"/>
                  <a:pt x="410437" y="536558"/>
                  <a:pt x="410437" y="564014"/>
                </a:cubicBezTo>
                <a:lnTo>
                  <a:pt x="410437" y="608344"/>
                </a:lnTo>
                <a:lnTo>
                  <a:pt x="182904" y="608344"/>
                </a:lnTo>
                <a:lnTo>
                  <a:pt x="182904" y="564014"/>
                </a:lnTo>
                <a:cubicBezTo>
                  <a:pt x="182904" y="536558"/>
                  <a:pt x="197115" y="510711"/>
                  <a:pt x="222004" y="493225"/>
                </a:cubicBezTo>
                <a:cubicBezTo>
                  <a:pt x="236753" y="482795"/>
                  <a:pt x="254805" y="475662"/>
                  <a:pt x="274240" y="472517"/>
                </a:cubicBezTo>
                <a:lnTo>
                  <a:pt x="274240" y="430565"/>
                </a:lnTo>
                <a:cubicBezTo>
                  <a:pt x="255266" y="428801"/>
                  <a:pt x="236753" y="424200"/>
                  <a:pt x="219239" y="416837"/>
                </a:cubicBezTo>
                <a:cubicBezTo>
                  <a:pt x="197346" y="407557"/>
                  <a:pt x="177681" y="394365"/>
                  <a:pt x="160781" y="377492"/>
                </a:cubicBezTo>
                <a:cubicBezTo>
                  <a:pt x="143958" y="360696"/>
                  <a:pt x="130668" y="341062"/>
                  <a:pt x="121450" y="319204"/>
                </a:cubicBezTo>
                <a:cubicBezTo>
                  <a:pt x="115228" y="304479"/>
                  <a:pt x="110926" y="289063"/>
                  <a:pt x="108699" y="273341"/>
                </a:cubicBezTo>
                <a:cubicBezTo>
                  <a:pt x="104243" y="270043"/>
                  <a:pt x="99865" y="266592"/>
                  <a:pt x="95717" y="263064"/>
                </a:cubicBezTo>
                <a:cubicBezTo>
                  <a:pt x="69752" y="241436"/>
                  <a:pt x="48628" y="215589"/>
                  <a:pt x="32880" y="186139"/>
                </a:cubicBezTo>
                <a:cubicBezTo>
                  <a:pt x="13522" y="149939"/>
                  <a:pt x="2460" y="108523"/>
                  <a:pt x="79" y="63273"/>
                </a:cubicBezTo>
                <a:cubicBezTo>
                  <a:pt x="-766" y="46861"/>
                  <a:pt x="5226" y="30678"/>
                  <a:pt x="16595" y="18790"/>
                </a:cubicBezTo>
                <a:cubicBezTo>
                  <a:pt x="27887" y="6826"/>
                  <a:pt x="43865" y="0"/>
                  <a:pt x="60304" y="0"/>
                </a:cubicBezTo>
                <a:close/>
              </a:path>
            </a:pathLst>
          </a:custGeom>
          <a:gradFill flip="none" rotWithShape="0">
            <a:gsLst>
              <a:gs pos="0">
                <a:srgbClr val="009ED6"/>
              </a:gs>
              <a:gs pos="81000">
                <a:schemeClr val="bg1"/>
              </a:gs>
            </a:gsLst>
            <a:lin ang="2700000" scaled="1"/>
            <a:tileRect/>
          </a:gradFill>
          <a:ln w="31750">
            <a:noFill/>
          </a:ln>
          <a:effectLst>
            <a:outerShdw blurRad="393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36" name="Group 10"/>
          <p:cNvGrpSpPr/>
          <p:nvPr/>
        </p:nvGrpSpPr>
        <p:grpSpPr>
          <a:xfrm>
            <a:off x="2676915" y="3257170"/>
            <a:ext cx="1006768" cy="1127822"/>
            <a:chOff x="2056657" y="2326835"/>
            <a:chExt cx="1661886" cy="1661886"/>
          </a:xfrm>
        </p:grpSpPr>
        <p:sp>
          <p:nvSpPr>
            <p:cNvPr id="37" name="弧形 36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9870481"/>
                <a:gd name="adj2" fmla="val 8778426"/>
              </a:avLst>
            </a:prstGeom>
            <a:noFill/>
            <a:ln w="31750">
              <a:solidFill>
                <a:srgbClr val="009ED6">
                  <a:alpha val="70000"/>
                </a:srgbClr>
              </a:soli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>
              <a:off x="2056657" y="2326835"/>
              <a:ext cx="1661886" cy="1661886"/>
            </a:xfrm>
            <a:prstGeom prst="arc">
              <a:avLst>
                <a:gd name="adj1" fmla="val 16200000"/>
                <a:gd name="adj2" fmla="val 13956591"/>
              </a:avLst>
            </a:prstGeom>
            <a:noFill/>
            <a:ln w="31750">
              <a:gradFill>
                <a:gsLst>
                  <a:gs pos="0">
                    <a:schemeClr val="bg1"/>
                  </a:gs>
                  <a:gs pos="91000">
                    <a:srgbClr val="47CFFF"/>
                  </a:gs>
                </a:gsLst>
                <a:lin ang="5400000" scaled="1"/>
              </a:gradFill>
            </a:ln>
            <a:effectLst>
              <a:outerShdw blurRad="3937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0868" y="3430286"/>
            <a:ext cx="2516370" cy="911347"/>
            <a:chOff x="2443517" y="1992455"/>
            <a:chExt cx="2448240" cy="911347"/>
          </a:xfrm>
        </p:grpSpPr>
        <p:sp>
          <p:nvSpPr>
            <p:cNvPr id="41" name="文本框 40"/>
            <p:cNvSpPr txBox="1"/>
            <p:nvPr/>
          </p:nvSpPr>
          <p:spPr bwMode="auto">
            <a:xfrm>
              <a:off x="2443517" y="1992455"/>
              <a:ext cx="244792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>
                  <a:gradFill flip="none" rotWithShape="1">
                    <a:gsLst>
                      <a:gs pos="28000">
                        <a:schemeClr val="bg1"/>
                      </a:gs>
                      <a:gs pos="89000">
                        <a:srgbClr val="47CFFF"/>
                      </a:gs>
                    </a:gsLst>
                    <a:lin ang="5400000" scaled="1"/>
                    <a:tileRect/>
                  </a:gradFill>
                  <a:effectLst>
                    <a:outerShdw blurRad="152400" dist="38100" dir="5400000" algn="t" rotWithShape="0">
                      <a:prstClr val="black">
                        <a:alpha val="5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dist">
                <a:buClrTx/>
                <a:buSzTx/>
                <a:buFontTx/>
              </a:pPr>
              <a:r>
                <a:rPr lang="zh-CN" altLang="en-US" sz="2000" b="1" dirty="0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SooPAT 专利搜索</a:t>
              </a:r>
            </a:p>
          </p:txBody>
        </p:sp>
        <p:sp>
          <p:nvSpPr>
            <p:cNvPr id="42" name="文本框 41"/>
            <p:cNvSpPr txBox="1"/>
            <p:nvPr/>
          </p:nvSpPr>
          <p:spPr bwMode="auto">
            <a:xfrm>
              <a:off x="2530512" y="2380582"/>
              <a:ext cx="2361245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/>
                  </a:solidFill>
                  <a:latin typeface="Humanst521 BT" panose="020B0602020204020204" pitchFamily="34" charset="0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400" dirty="0">
                  <a:latin typeface="+mn-lt"/>
                  <a:cs typeface="+mn-ea"/>
                  <a:sym typeface="+mn-lt"/>
                </a:rPr>
                <a:t>http://www.soopat.com/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490913" y="31"/>
            <a:ext cx="207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39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5" grpId="0" bldLvl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 bwMode="auto">
          <a:xfrm>
            <a:off x="2314993" y="355180"/>
            <a:ext cx="42642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技术交底书撰写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490913" y="31"/>
            <a:ext cx="207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gradFill>
                  <a:gsLst>
                    <a:gs pos="0">
                      <a:schemeClr val="bg1"/>
                    </a:gs>
                    <a:gs pos="100000">
                      <a:srgbClr val="47CFFF"/>
                    </a:gs>
                  </a:gsLst>
                  <a:lin ang="5400000" scaled="1"/>
                </a:gradFill>
                <a:effectLst>
                  <a:outerShdw blurRad="139700" dist="38100" dir="5400000" algn="t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39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3"/>
          <p:cNvGrpSpPr/>
          <p:nvPr/>
        </p:nvGrpSpPr>
        <p:grpSpPr bwMode="auto">
          <a:xfrm rot="2686678">
            <a:off x="2462213" y="1879600"/>
            <a:ext cx="4075112" cy="4327525"/>
            <a:chOff x="3097535" y="1565385"/>
            <a:chExt cx="5051951" cy="4042156"/>
          </a:xfrm>
        </p:grpSpPr>
        <p:sp>
          <p:nvSpPr>
            <p:cNvPr id="20" name="Freeform 7"/>
            <p:cNvSpPr/>
            <p:nvPr/>
          </p:nvSpPr>
          <p:spPr bwMode="auto">
            <a:xfrm rot="18900000">
              <a:off x="4866681" y="1565660"/>
              <a:ext cx="2092024" cy="1984008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solidFill>
              <a:srgbClr val="5B9DBB"/>
            </a:solidFill>
            <a:ln w="25400" cap="flat" cmpd="sng" algn="ctr">
              <a:noFill/>
              <a:prstDash val="solid"/>
            </a:ln>
            <a:effectLst/>
          </p:spPr>
          <p:txBody>
            <a:bodyPr lIns="68553" tIns="34276" rIns="68553" bIns="3427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</a:t>
              </a:r>
              <a:endParaRPr lang="en-US" altLang="zh-CN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FF00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rPr>
                <a:t>技术</a:t>
              </a:r>
              <a:endParaRPr lang="ko-KR" altLang="en-US" b="1" kern="0" dirty="0">
                <a:solidFill>
                  <a:srgbClr val="FFFF00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 rot="18900000">
              <a:off x="6049370" y="2920279"/>
              <a:ext cx="2095959" cy="2101151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3" tIns="34276" rIns="68553" bIns="3427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en-US" altLang="zh-CN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ko-KR" altLang="en-US" b="1" kern="0" dirty="0">
                <a:solidFill>
                  <a:srgbClr val="FFFF00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8900000">
              <a:off x="4191149" y="3513921"/>
              <a:ext cx="2320317" cy="2093736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3" tIns="34276" rIns="68553" bIns="3427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改进点</a:t>
              </a:r>
              <a:endParaRPr lang="en-US" altLang="zh-CN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有益效果</a:t>
              </a:r>
              <a:endParaRPr lang="ko-KR" altLang="en-US" b="1" kern="0" dirty="0">
                <a:solidFill>
                  <a:srgbClr val="FFFF00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 rot="18900000">
              <a:off x="3094777" y="2129975"/>
              <a:ext cx="2292763" cy="2013664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lIns="68553" tIns="34276" rIns="68553" bIns="3427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cxnSp>
        <p:nvCxnSpPr>
          <p:cNvPr id="26" name="직선 연결선 250"/>
          <p:cNvCxnSpPr>
            <a:cxnSpLocks noChangeShapeType="1"/>
          </p:cNvCxnSpPr>
          <p:nvPr/>
        </p:nvCxnSpPr>
        <p:spPr bwMode="auto">
          <a:xfrm flipH="1">
            <a:off x="5589588" y="3200400"/>
            <a:ext cx="658812" cy="11113"/>
          </a:xfrm>
          <a:prstGeom prst="line">
            <a:avLst/>
          </a:prstGeom>
          <a:noFill/>
          <a:ln w="6350" algn="ctr">
            <a:solidFill>
              <a:srgbClr val="5B9DBB"/>
            </a:solidFill>
            <a:prstDash val="dash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矩形 10"/>
          <p:cNvSpPr>
            <a:spLocks noChangeArrowheads="1"/>
          </p:cNvSpPr>
          <p:nvPr/>
        </p:nvSpPr>
        <p:spPr bwMode="auto">
          <a:xfrm>
            <a:off x="6248400" y="1571073"/>
            <a:ext cx="2784088" cy="2290984"/>
          </a:xfrm>
          <a:prstGeom prst="rect">
            <a:avLst/>
          </a:prstGeom>
          <a:noFill/>
          <a:ln w="9525">
            <a:solidFill>
              <a:srgbClr val="326E8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53" tIns="34276" rIns="68553" bIns="34276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介绍与本</a:t>
            </a: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主题</a:t>
            </a:r>
            <a:r>
              <a:rPr lang="zh-CN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相关现有技术的发展情况，客观地指出其存在的缺点</a:t>
            </a: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背景技术主要用于和本发明的技术特征相互对比，在原理、技术、应用等方面能更好的突出本发明的优点和有益效果</a:t>
            </a:r>
            <a:endParaRPr lang="zh-CN" altLang="en-US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" name="矩形 10"/>
          <p:cNvSpPr>
            <a:spLocks noChangeArrowheads="1"/>
          </p:cNvSpPr>
          <p:nvPr/>
        </p:nvSpPr>
        <p:spPr bwMode="auto">
          <a:xfrm>
            <a:off x="406512" y="4959350"/>
            <a:ext cx="2559050" cy="1684337"/>
          </a:xfrm>
          <a:prstGeom prst="rect">
            <a:avLst/>
          </a:prstGeom>
          <a:noFill/>
          <a:ln w="9525">
            <a:solidFill>
              <a:srgbClr val="2E75B6"/>
            </a:solidFill>
            <a:miter lim="800000"/>
          </a:ln>
        </p:spPr>
        <p:txBody>
          <a:bodyPr lIns="68553" tIns="34276" rIns="68553" bIns="34276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本发明有哪些改进点，产生哪些有益效果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注意：结合技术方案及其改进点、原理，说明其相应产生的有益效果。</a:t>
            </a:r>
          </a:p>
        </p:txBody>
      </p:sp>
      <p:sp>
        <p:nvSpPr>
          <p:cNvPr id="30" name="矩形 10"/>
          <p:cNvSpPr>
            <a:spLocks noChangeArrowheads="1"/>
          </p:cNvSpPr>
          <p:nvPr/>
        </p:nvSpPr>
        <p:spPr bwMode="auto">
          <a:xfrm>
            <a:off x="6015038" y="4938999"/>
            <a:ext cx="2878137" cy="1361883"/>
          </a:xfrm>
          <a:prstGeom prst="rect">
            <a:avLst/>
          </a:prstGeom>
          <a:noFill/>
          <a:ln w="9525">
            <a:solidFill>
              <a:srgbClr val="8FAADC"/>
            </a:solidFill>
            <a:miter lim="800000"/>
          </a:ln>
        </p:spPr>
        <p:txBody>
          <a:bodyPr lIns="68553" tIns="34276" rIns="68553" bIns="34276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产品（结构类）：组成</a:t>
            </a:r>
            <a:r>
              <a:rPr lang="en-US" altLang="zh-CN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连接关系</a:t>
            </a:r>
            <a:endParaRPr lang="en-US" altLang="zh-CN" sz="1400" b="1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产品（配方类）：组分</a:t>
            </a:r>
            <a:r>
              <a:rPr lang="en-US" altLang="zh-CN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含量范围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方法：工艺步骤</a:t>
            </a:r>
            <a:r>
              <a:rPr lang="en-US" altLang="zh-CN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工艺参数（范围）</a:t>
            </a:r>
            <a:endParaRPr lang="en-US" altLang="zh-CN" sz="1400" b="1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注意：细节化</a:t>
            </a:r>
            <a:endParaRPr lang="en-US" altLang="zh-CN" sz="1400" b="1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49638" y="2552700"/>
            <a:ext cx="8763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实施例</a:t>
            </a:r>
            <a:endParaRPr lang="en-US" altLang="zh-CN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10"/>
          <p:cNvSpPr>
            <a:spLocks noChangeArrowheads="1"/>
          </p:cNvSpPr>
          <p:nvPr/>
        </p:nvSpPr>
        <p:spPr bwMode="auto">
          <a:xfrm>
            <a:off x="169863" y="1302719"/>
            <a:ext cx="2894254" cy="3124225"/>
          </a:xfrm>
          <a:prstGeom prst="rect">
            <a:avLst/>
          </a:prstGeom>
          <a:noFill/>
          <a:ln w="9525">
            <a:solidFill>
              <a:srgbClr val="2E75B6"/>
            </a:solidFill>
            <a:miter lim="800000"/>
          </a:ln>
        </p:spPr>
        <p:txBody>
          <a:bodyPr wrap="square" lIns="68553" tIns="34276" rIns="68553" bIns="34276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结合附图（可以多幅附图），详细文字说明本发明的主要工作原理，具体实施方案，以及有益效果</a:t>
            </a: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en-US" altLang="zh-CN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>
              <a:defRPr/>
            </a:pP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注意：</a:t>
            </a:r>
            <a:r>
              <a:rPr lang="en-US" altLang="zh-CN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有多种可能的尽量多个实施例分别支持</a:t>
            </a:r>
            <a:endParaRPr lang="en-US" altLang="zh-CN" sz="1400" b="1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用数据证明优点（补交的试验数据一般不予考虑）</a:t>
            </a:r>
            <a:endParaRPr lang="en-US" altLang="zh-CN" sz="1400" b="1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1400" b="1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采用的现有原料和部件，尽量提供型号和购买厂家。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 bwMode="auto">
          <a:xfrm>
            <a:off x="2651530" y="346711"/>
            <a:ext cx="38695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>
                <a:gradFill flip="none" rotWithShape="1">
                  <a:gsLst>
                    <a:gs pos="28000">
                      <a:schemeClr val="bg1"/>
                    </a:gs>
                    <a:gs pos="89000">
                      <a:srgbClr val="47CFFF"/>
                    </a:gs>
                  </a:gsLst>
                  <a:lin ang="5400000" scaled="1"/>
                  <a:tileRect/>
                </a:gradFill>
                <a:effectLst>
                  <a:outerShdw blurRad="152400" dist="38100" dir="5400000" algn="t" rotWithShape="0">
                    <a:prstClr val="black">
                      <a:alpha val="5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专利审批流程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720" cy="1762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 3"/>
          <p:cNvSpPr>
            <a:spLocks noGrp="1"/>
          </p:cNvSpPr>
          <p:nvPr/>
        </p:nvSpPr>
        <p:spPr>
          <a:xfrm>
            <a:off x="6015038" y="6544945"/>
            <a:ext cx="2686050" cy="304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Tx/>
            </a:pPr>
            <a:r>
              <a:rPr lang="en-US" altLang="zh-CN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http://www.kspa.com.cn/</a:t>
            </a: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46" y="6336665"/>
            <a:ext cx="894398" cy="5130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Group 72"/>
          <p:cNvGrpSpPr/>
          <p:nvPr/>
        </p:nvGrpSpPr>
        <p:grpSpPr bwMode="auto">
          <a:xfrm>
            <a:off x="374681" y="1541145"/>
            <a:ext cx="8541834" cy="4191000"/>
            <a:chOff x="624" y="1344"/>
            <a:chExt cx="4682" cy="2640"/>
          </a:xfrm>
          <a:solidFill>
            <a:srgbClr val="FFFF00"/>
          </a:solidFill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725" y="1344"/>
              <a:ext cx="680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725" y="1822"/>
              <a:ext cx="680" cy="25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受理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725" y="2313"/>
              <a:ext cx="680" cy="23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初步审查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744" y="3744"/>
              <a:ext cx="1104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公告、授权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25" y="3264"/>
              <a:ext cx="680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实质审查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25" y="2832"/>
              <a:ext cx="680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公布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592" y="2304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审查意见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584" y="2304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驳回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584" y="1824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不予受理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584" y="2736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复审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24" y="2736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维持驳回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624" y="3264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诉讼程序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584" y="3264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驳回</a:t>
              </a:r>
              <a:endParaRPr lang="zh-CN" altLang="zh-CN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592" y="3264"/>
              <a:ext cx="576" cy="24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审查意见</a:t>
              </a: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3984" y="1584"/>
              <a:ext cx="0" cy="24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3984" y="2064"/>
              <a:ext cx="0" cy="24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3984" y="2544"/>
              <a:ext cx="9" cy="288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984" y="2688"/>
              <a:ext cx="576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4560" y="2688"/>
              <a:ext cx="0" cy="105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>
              <a:off x="2160" y="1968"/>
              <a:ext cx="1536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3168" y="2448"/>
              <a:ext cx="528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1872" y="2544"/>
              <a:ext cx="0" cy="192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3984" y="3063"/>
              <a:ext cx="0" cy="20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3984" y="3504"/>
              <a:ext cx="0" cy="24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1200" y="2880"/>
              <a:ext cx="38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912" y="2976"/>
              <a:ext cx="0" cy="288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3283" y="2601"/>
              <a:ext cx="442" cy="2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发明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4608" y="2620"/>
              <a:ext cx="698" cy="4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实用新型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外观设计</a:t>
              </a:r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>
              <a:off x="2880" y="2544"/>
              <a:ext cx="0" cy="48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2880" y="2592"/>
              <a:ext cx="110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 flipH="1">
              <a:off x="2160" y="2448"/>
              <a:ext cx="432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H="1">
              <a:off x="3168" y="3408"/>
              <a:ext cx="528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>
              <a:off x="2880" y="3600"/>
              <a:ext cx="110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Line 63"/>
            <p:cNvSpPr>
              <a:spLocks noChangeShapeType="1"/>
            </p:cNvSpPr>
            <p:nvPr/>
          </p:nvSpPr>
          <p:spPr bwMode="auto">
            <a:xfrm>
              <a:off x="2880" y="3504"/>
              <a:ext cx="0" cy="9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 flipH="1">
              <a:off x="2160" y="3408"/>
              <a:ext cx="432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Line 69"/>
            <p:cNvSpPr>
              <a:spLocks noChangeShapeType="1"/>
            </p:cNvSpPr>
            <p:nvPr/>
          </p:nvSpPr>
          <p:spPr bwMode="auto">
            <a:xfrm>
              <a:off x="2160" y="2880"/>
              <a:ext cx="72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Line 70"/>
            <p:cNvSpPr>
              <a:spLocks noChangeShapeType="1"/>
            </p:cNvSpPr>
            <p:nvPr/>
          </p:nvSpPr>
          <p:spPr bwMode="auto">
            <a:xfrm>
              <a:off x="2880" y="2880"/>
              <a:ext cx="0" cy="38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Line 71"/>
            <p:cNvSpPr>
              <a:spLocks noChangeShapeType="1"/>
            </p:cNvSpPr>
            <p:nvPr/>
          </p:nvSpPr>
          <p:spPr bwMode="auto">
            <a:xfrm flipV="1">
              <a:off x="1872" y="2976"/>
              <a:ext cx="0" cy="288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miter lim="800000"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KSO_WPP_MARK_KEY" val="e7b73c91-79ee-462e-a3a4-0e757f576f8a"/>
  <p:tag name="COMMONDATA" val="eyJoZGlkIjoiYjE4YjE2OTU5NTIyYTEyMzg5ODc5Mzc5MjUzMWZhM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9e35d31-68c3-422f-9399-2898906b2e1b}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3latrfe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</TotalTime>
  <Words>854</Words>
  <Application>Microsoft Office PowerPoint</Application>
  <PresentationFormat>全屏显示(4:3)</PresentationFormat>
  <Paragraphs>173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蓝色产品发布会</dc:title>
  <dc:creator>第一PPT</dc:creator>
  <cp:keywords>www.1ppt.com</cp:keywords>
  <dc:description>www.1ppt.com</dc:description>
  <cp:lastModifiedBy>xiaob</cp:lastModifiedBy>
  <cp:revision>123</cp:revision>
  <dcterms:created xsi:type="dcterms:W3CDTF">2017-08-18T03:02:00Z</dcterms:created>
  <dcterms:modified xsi:type="dcterms:W3CDTF">2023-03-16T03:02:00Z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99D5F4A0E3EC473D83AB2453B15B2D5E</vt:lpwstr>
  </property>
</Properties>
</file>